
<file path=[Content_Types].xml><?xml version="1.0" encoding="utf-8"?>
<Types xmlns="http://schemas.openxmlformats.org/package/2006/content-types">
  <Default Extension="jpeg" ContentType="image/jpe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3"/>
  </p:handoutMasterIdLst>
  <p:sldIdLst>
    <p:sldId id="493" r:id="rId3"/>
    <p:sldId id="260" r:id="rId5"/>
    <p:sldId id="261" r:id="rId6"/>
    <p:sldId id="1754" r:id="rId7"/>
    <p:sldId id="1913" r:id="rId8"/>
    <p:sldId id="1914" r:id="rId9"/>
    <p:sldId id="1915" r:id="rId10"/>
    <p:sldId id="1916" r:id="rId11"/>
    <p:sldId id="1918" r:id="rId12"/>
    <p:sldId id="1919" r:id="rId13"/>
    <p:sldId id="1920" r:id="rId14"/>
    <p:sldId id="1934" r:id="rId15"/>
    <p:sldId id="1925" r:id="rId16"/>
    <p:sldId id="1926" r:id="rId17"/>
    <p:sldId id="1921" r:id="rId18"/>
    <p:sldId id="1928" r:id="rId19"/>
    <p:sldId id="1929" r:id="rId20"/>
    <p:sldId id="1930" r:id="rId21"/>
    <p:sldId id="1931" r:id="rId22"/>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1754"/>
            <p14:sldId id="1913"/>
            <p14:sldId id="1915"/>
            <p14:sldId id="1916"/>
            <p14:sldId id="1918"/>
            <p14:sldId id="1919"/>
            <p14:sldId id="1920"/>
            <p14:sldId id="1934"/>
            <p14:sldId id="1926"/>
            <p14:sldId id="1921"/>
            <p14:sldId id="1928"/>
            <p14:sldId id="1929"/>
            <p14:sldId id="1930"/>
            <p14:sldId id="1931"/>
            <p14:sldId id="1914"/>
            <p14:sldId id="1925"/>
          </p14:sldIdLst>
        </p14:section>
        <p14:section name="第二节" id="{C3C78850-4F2D-4164-AAEE-4544118ACCAF}">
          <p14:sldIdLst/>
        </p14:section>
        <p14:section name="第三节" id="{17AB5270-09C1-44DA-AA8C-2493B08006CB}">
          <p14:sldIdLst/>
        </p14:section>
        <p14:section name="第四节" id="{FC8D4104-357A-412B-B41A-3C9FEF9F96A9}">
          <p14:sldIdLst/>
        </p14:section>
        <p14:section name="第五节" id="{7E4E9FD8-7ED9-478E-8E10-3BB298CC936B}">
          <p14:sldIdLst/>
        </p14:section>
        <p14:section name="尾页" id="{1F860913-787D-4012-A143-433E65F41559}">
          <p14:sldIdLst/>
        </p14:section>
        <p14:section name="附加页" id="{3182AAE4-CBDC-4723-A0AE-032FE077E1A3}">
          <p14:sldIdLst/>
        </p14:section>
        <p14:section name="附录页" id="{67C1939B-EEBE-4BC3-9A5C-2E9BF4BA09B4}">
          <p14:sldIdLst/>
        </p14:section>
      </p14:sectionLst>
    </p:ext>
  </p:extLst>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00194C"/>
    <a:srgbClr val="000D26"/>
    <a:srgbClr val="002A7E"/>
    <a:srgbClr val="23457A"/>
    <a:srgbClr val="002B8A"/>
    <a:srgbClr val="DBE5F5"/>
    <a:srgbClr val="FF9900"/>
    <a:srgbClr val="C6C7CB"/>
    <a:srgbClr val="BE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varScale="1">
        <p:scale>
          <a:sx n="120" d="100"/>
          <a:sy n="120" d="100"/>
        </p:scale>
        <p:origin x="106" y="115"/>
      </p:cViewPr>
      <p:guideLst>
        <p:guide orient="horz" pos="2128"/>
        <p:guide pos="3783"/>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16.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jpeg"/><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9870" b="9870"/>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accent2"/>
                  </a:solidFill>
                  <a:latin typeface="+mn-ea"/>
                  <a:ea typeface="+mn-ea"/>
                </a:rPr>
                <a:t>公诚勇毅 三实一新</a:t>
              </a:r>
              <a:endParaRPr lang="zh-CN" altLang="en-US" sz="1100" spc="300" dirty="0">
                <a:solidFill>
                  <a:schemeClr val="accent2"/>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59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585494" y="176078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chemeClr val="tx2"/>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2"/>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tx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1997567"/>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accent2">
                  <a:lumMod val="57000"/>
                </a:schemeClr>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1E9E4D-0BE1-4AAA-A57B-DA425863F4A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BEBC7A-FD02-486B-81B5-A845787C689C}" type="slidenum">
              <a:rPr lang="zh-CN" altLang="en-US" smtClean="0"/>
            </a:fld>
            <a:endParaRPr lang="zh-CN" altLang="en-US"/>
          </a:p>
        </p:txBody>
      </p:sp>
      <p:cxnSp>
        <p:nvCxnSpPr>
          <p:cNvPr id="5" name="直接连接符 4"/>
          <p:cNvCxnSpPr/>
          <p:nvPr userDrawn="1"/>
        </p:nvCxnSpPr>
        <p:spPr>
          <a:xfrm>
            <a:off x="606972" y="800072"/>
            <a:ext cx="10961636"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a:off x="0" y="1"/>
            <a:ext cx="942727" cy="267531"/>
            <a:chOff x="90210" y="108662"/>
            <a:chExt cx="1213732" cy="344438"/>
          </a:xfrm>
        </p:grpSpPr>
        <p:sp>
          <p:nvSpPr>
            <p:cNvPr id="8" name="任意多边形 7"/>
            <p:cNvSpPr/>
            <p:nvPr/>
          </p:nvSpPr>
          <p:spPr>
            <a:xfrm>
              <a:off x="598665" y="108662"/>
              <a:ext cx="705277" cy="323935"/>
            </a:xfrm>
            <a:custGeom>
              <a:avLst/>
              <a:gdLst>
                <a:gd name="connsiteX0" fmla="*/ 0 w 705277"/>
                <a:gd name="connsiteY0" fmla="*/ 4100 h 323935"/>
                <a:gd name="connsiteX1" fmla="*/ 623268 w 705277"/>
                <a:gd name="connsiteY1" fmla="*/ 323935 h 323935"/>
                <a:gd name="connsiteX2" fmla="*/ 705277 w 705277"/>
                <a:gd name="connsiteY2" fmla="*/ 0 h 323935"/>
                <a:gd name="connsiteX3" fmla="*/ 0 w 705277"/>
                <a:gd name="connsiteY3" fmla="*/ 0 h 323935"/>
                <a:gd name="connsiteX4" fmla="*/ 0 w 705277"/>
                <a:gd name="connsiteY4" fmla="*/ 4100 h 323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277" h="323935">
                  <a:moveTo>
                    <a:pt x="0" y="4100"/>
                  </a:moveTo>
                  <a:lnTo>
                    <a:pt x="623268" y="323935"/>
                  </a:lnTo>
                  <a:lnTo>
                    <a:pt x="705277" y="0"/>
                  </a:lnTo>
                  <a:lnTo>
                    <a:pt x="0" y="0"/>
                  </a:lnTo>
                  <a:lnTo>
                    <a:pt x="0" y="4100"/>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任意多边形 8"/>
            <p:cNvSpPr/>
            <p:nvPr/>
          </p:nvSpPr>
          <p:spPr>
            <a:xfrm>
              <a:off x="90210" y="108662"/>
              <a:ext cx="840591" cy="344438"/>
            </a:xfrm>
            <a:custGeom>
              <a:avLst/>
              <a:gdLst>
                <a:gd name="connsiteX0" fmla="*/ 840591 w 840591"/>
                <a:gd name="connsiteY0" fmla="*/ 336237 h 344438"/>
                <a:gd name="connsiteX1" fmla="*/ 299332 w 840591"/>
                <a:gd name="connsiteY1" fmla="*/ 0 h 344438"/>
                <a:gd name="connsiteX2" fmla="*/ 0 w 840591"/>
                <a:gd name="connsiteY2" fmla="*/ 0 h 344438"/>
                <a:gd name="connsiteX3" fmla="*/ 0 w 840591"/>
                <a:gd name="connsiteY3" fmla="*/ 344438 h 344438"/>
                <a:gd name="connsiteX4" fmla="*/ 840591 w 840591"/>
                <a:gd name="connsiteY4" fmla="*/ 336237 h 34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91" h="344438">
                  <a:moveTo>
                    <a:pt x="840591" y="336237"/>
                  </a:moveTo>
                  <a:lnTo>
                    <a:pt x="299332" y="0"/>
                  </a:lnTo>
                  <a:lnTo>
                    <a:pt x="0" y="0"/>
                  </a:lnTo>
                  <a:lnTo>
                    <a:pt x="0" y="344438"/>
                  </a:lnTo>
                  <a:lnTo>
                    <a:pt x="840591" y="3362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pic>
        <p:nvPicPr>
          <p:cNvPr id="10" name="Picture 3"/>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bwMode="auto">
          <a:xfrm rot="10800000">
            <a:off x="11159443" y="5595293"/>
            <a:ext cx="1032557" cy="126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Effect>
                      <a14:saturation sat="50000"/>
                    </a14:imgEffect>
                  </a14:imgLayer>
                </a14:imgProps>
              </a:ext>
              <a:ext uri="{28A0092B-C50C-407E-A947-70E740481C1C}">
                <a14:useLocalDpi xmlns:a14="http://schemas.microsoft.com/office/drawing/2010/main" val="0"/>
              </a:ext>
            </a:extLst>
          </a:blip>
          <a:srcRect l="592" r="592"/>
          <a:stretch>
            <a:fillRect/>
          </a:stretch>
        </p:blipFill>
        <p:spPr>
          <a:xfrm>
            <a:off x="-1" y="1"/>
            <a:ext cx="12192001" cy="6858000"/>
          </a:xfrm>
          <a:prstGeom prst="rect">
            <a:avLst/>
          </a:prstGeom>
        </p:spPr>
      </p:pic>
      <p:sp>
        <p:nvSpPr>
          <p:cNvPr id="4" name="矩形 3"/>
          <p:cNvSpPr/>
          <p:nvPr userDrawn="1"/>
        </p:nvSpPr>
        <p:spPr>
          <a:xfrm>
            <a:off x="0" y="1"/>
            <a:ext cx="12192000" cy="68579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tx2">
              <a:lumMod val="60000"/>
              <a:lumOff val="4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rgbClr val="23457A"/>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endParaRPr lang="zh-CN" alt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0"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r="50000"/>
          <a:stretch>
            <a:fillRect/>
          </a:stretch>
        </p:blipFill>
        <p:spPr>
          <a:xfrm>
            <a:off x="9203790" y="445078"/>
            <a:ext cx="2988210"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2" name="矩形 141"/>
          <p:cNvSpPr/>
          <p:nvPr userDrawn="1"/>
        </p:nvSpPr>
        <p:spPr>
          <a:xfrm>
            <a:off x="12120880" y="96567"/>
            <a:ext cx="71120" cy="350878"/>
          </a:xfrm>
          <a:prstGeom prst="rect">
            <a:avLst/>
          </a:prstGeom>
          <a:solidFill>
            <a:schemeClr val="accent3"/>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3299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accent2"/>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26208"/>
            <a:ext cx="12192000" cy="30036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24935" y="569008"/>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54368"/>
            <a:ext cx="12192000" cy="3003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39.png"/><Relationship Id="rId3"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5.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42.jpeg"/><Relationship Id="rId1" Type="http://schemas.openxmlformats.org/officeDocument/2006/relationships/image" Target="../media/image43.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5.png"/><Relationship Id="rId7" Type="http://schemas.openxmlformats.org/officeDocument/2006/relationships/tags" Target="../tags/tag11.xml"/><Relationship Id="rId6" Type="http://schemas.microsoft.com/office/2007/relationships/media" Target="../media/media1.mp4"/><Relationship Id="rId5" Type="http://schemas.openxmlformats.org/officeDocument/2006/relationships/video" Target="../media/media1.mp4"/><Relationship Id="rId4" Type="http://schemas.openxmlformats.org/officeDocument/2006/relationships/image" Target="../media/image44.png"/><Relationship Id="rId3" Type="http://schemas.openxmlformats.org/officeDocument/2006/relationships/tags" Target="../tags/tag10.xml"/><Relationship Id="rId2" Type="http://schemas.microsoft.com/office/2007/relationships/media" Target="file:///E:\&#26700;&#38754;\deec5a58fef10752ce97c0f88e9a8072.mp4" TargetMode="External"/><Relationship Id="rId10" Type="http://schemas.openxmlformats.org/officeDocument/2006/relationships/notesSlide" Target="../notesSlides/notesSlide13.xml"/><Relationship Id="rId1" Type="http://schemas.openxmlformats.org/officeDocument/2006/relationships/video" Target="file:///E:\&#26700;&#38754;\deec5a58fef10752ce97c0f88e9a8072.mp4" TargetMode="Externa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47.png"/><Relationship Id="rId1" Type="http://schemas.openxmlformats.org/officeDocument/2006/relationships/image" Target="../media/image4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8.jpeg"/><Relationship Id="rId1" Type="http://schemas.openxmlformats.org/officeDocument/2006/relationships/image" Target="../media/image17.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20.png"/><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5.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5.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tags" Target="../tags/tag8.xml"/><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1.sv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19.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1.svg"/><Relationship Id="rId11" Type="http://schemas.openxmlformats.org/officeDocument/2006/relationships/notesSlide" Target="../notesSlides/notesSlide9.xml"/><Relationship Id="rId10" Type="http://schemas.openxmlformats.org/officeDocument/2006/relationships/slideLayout" Target="../slideLayouts/slideLayout5.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2160" y="3013501"/>
            <a:ext cx="8107680" cy="829945"/>
          </a:xfrm>
          <a:prstGeom prst="rect">
            <a:avLst/>
          </a:prstGeom>
        </p:spPr>
        <p:txBody>
          <a:bodyPr wrap="none">
            <a:spAutoFit/>
          </a:bodyPr>
          <a:lstStyle/>
          <a:p>
            <a:pPr algn="ctr"/>
            <a:r>
              <a:rPr lang="zh-CN" altLang="en-US" sz="4800" b="1" smtClean="0">
                <a:solidFill>
                  <a:schemeClr val="bg1"/>
                </a:solidFill>
                <a:latin typeface="微软雅黑" panose="020B0503020204020204" charset="-122"/>
                <a:ea typeface="微软雅黑" panose="020B0503020204020204" charset="-122"/>
                <a:sym typeface="+mn-ea"/>
              </a:rPr>
              <a:t>面向搜索的多无人船协同编队</a:t>
            </a:r>
            <a:endParaRPr lang="zh-CN" altLang="en-US" sz="4800" b="1" dirty="0" smtClean="0">
              <a:solidFill>
                <a:schemeClr val="bg1"/>
              </a:solidFill>
              <a:latin typeface="微软雅黑" panose="020B0503020204020204" charset="-122"/>
              <a:ea typeface="微软雅黑" panose="020B0503020204020204" charset="-122"/>
              <a:sym typeface="+mn-ea"/>
            </a:endParaRPr>
          </a:p>
        </p:txBody>
      </p:sp>
      <p:sp>
        <p:nvSpPr>
          <p:cNvPr id="8" name="矩形 7"/>
          <p:cNvSpPr/>
          <p:nvPr/>
        </p:nvSpPr>
        <p:spPr>
          <a:xfrm>
            <a:off x="3743960" y="4586605"/>
            <a:ext cx="2483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
        <p:nvSpPr>
          <p:cNvPr id="3" name="矩形 2"/>
          <p:cNvSpPr/>
          <p:nvPr/>
        </p:nvSpPr>
        <p:spPr>
          <a:xfrm>
            <a:off x="6852285" y="4586605"/>
            <a:ext cx="2483485" cy="398780"/>
          </a:xfrm>
          <a:prstGeom prst="rect">
            <a:avLst/>
          </a:prstGeom>
        </p:spPr>
        <p:txBody>
          <a:bodyPr wrap="square">
            <a:spAutoFit/>
          </a:bodyPr>
          <a:p>
            <a:r>
              <a:rPr lang="zh-CN" altLang="en-US" sz="2000" b="1" dirty="0">
                <a:solidFill>
                  <a:schemeClr val="bg1"/>
                </a:solidFill>
                <a:latin typeface="黑体" panose="02010609060101010101" pitchFamily="49" charset="-122"/>
                <a:ea typeface="黑体" panose="02010609060101010101" pitchFamily="49" charset="-122"/>
              </a:rPr>
              <a:t>指导老师：张卓</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实验流程</a:t>
            </a:r>
            <a:endParaRPr dirty="0"/>
          </a:p>
        </p:txBody>
      </p:sp>
      <p:sp>
        <p:nvSpPr>
          <p:cNvPr id="3" name="文本占位符 7"/>
          <p:cNvSpPr>
            <a:spLocks noGrp="1"/>
          </p:cNvSpPr>
          <p:nvPr/>
        </p:nvSpPr>
        <p:spPr>
          <a:xfrm>
            <a:off x="-217170" y="726440"/>
            <a:ext cx="375158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代码实现流程</a:t>
            </a:r>
            <a:endParaRPr sz="2800" dirty="0">
              <a:solidFill>
                <a:schemeClr val="accent2">
                  <a:lumMod val="90000"/>
                  <a:lumOff val="10000"/>
                </a:schemeClr>
              </a:solidFill>
            </a:endParaRPr>
          </a:p>
        </p:txBody>
      </p:sp>
      <p:pic>
        <p:nvPicPr>
          <p:cNvPr id="7" name="图片 6" descr="未命名文件(14)"/>
          <p:cNvPicPr>
            <a:picLocks noChangeAspect="1"/>
          </p:cNvPicPr>
          <p:nvPr/>
        </p:nvPicPr>
        <p:blipFill>
          <a:blip r:embed="rId1"/>
          <a:stretch>
            <a:fillRect/>
          </a:stretch>
        </p:blipFill>
        <p:spPr>
          <a:xfrm>
            <a:off x="143510" y="1410335"/>
            <a:ext cx="4729480" cy="3937635"/>
          </a:xfrm>
          <a:prstGeom prst="rect">
            <a:avLst/>
          </a:prstGeom>
          <a:effectLst>
            <a:outerShdw blurRad="50800" dist="38100" dir="5400000" algn="t" rotWithShape="0">
              <a:prstClr val="black">
                <a:alpha val="40000"/>
              </a:prstClr>
            </a:outerShdw>
          </a:effectLst>
        </p:spPr>
      </p:pic>
      <p:pic>
        <p:nvPicPr>
          <p:cNvPr id="8" name="图片 7" descr="未命名文件(15)"/>
          <p:cNvPicPr>
            <a:picLocks noChangeAspect="1"/>
          </p:cNvPicPr>
          <p:nvPr/>
        </p:nvPicPr>
        <p:blipFill>
          <a:blip r:embed="rId2"/>
          <a:stretch>
            <a:fillRect/>
          </a:stretch>
        </p:blipFill>
        <p:spPr>
          <a:xfrm>
            <a:off x="4825365" y="1102360"/>
            <a:ext cx="4015740" cy="4395470"/>
          </a:xfrm>
          <a:prstGeom prst="rect">
            <a:avLst/>
          </a:prstGeom>
          <a:effectLst>
            <a:outerShdw blurRad="50800" dist="38100" dir="2700000" algn="tl" rotWithShape="0">
              <a:prstClr val="black">
                <a:alpha val="40000"/>
              </a:prstClr>
            </a:outerShdw>
          </a:effectLst>
        </p:spPr>
      </p:pic>
      <p:sp>
        <p:nvSpPr>
          <p:cNvPr id="9" name="文本占位符 7"/>
          <p:cNvSpPr>
            <a:spLocks noGrp="1"/>
          </p:cNvSpPr>
          <p:nvPr/>
        </p:nvSpPr>
        <p:spPr>
          <a:xfrm>
            <a:off x="4537075" y="726440"/>
            <a:ext cx="375158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目标识别</a:t>
            </a:r>
            <a:r>
              <a:rPr sz="2800" dirty="0">
                <a:solidFill>
                  <a:schemeClr val="accent2">
                    <a:lumMod val="90000"/>
                    <a:lumOff val="10000"/>
                  </a:schemeClr>
                </a:solidFill>
              </a:rPr>
              <a:t>流程</a:t>
            </a:r>
            <a:endParaRPr sz="2800" dirty="0">
              <a:solidFill>
                <a:schemeClr val="accent2">
                  <a:lumMod val="90000"/>
                  <a:lumOff val="10000"/>
                </a:schemeClr>
              </a:solidFill>
            </a:endParaRPr>
          </a:p>
        </p:txBody>
      </p:sp>
      <p:sp>
        <p:nvSpPr>
          <p:cNvPr id="100" name="文本占位符 7"/>
          <p:cNvSpPr>
            <a:spLocks noGrp="1"/>
          </p:cNvSpPr>
          <p:nvPr/>
        </p:nvSpPr>
        <p:spPr>
          <a:xfrm>
            <a:off x="8651240" y="726440"/>
            <a:ext cx="375158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总体流程设计</a:t>
            </a:r>
            <a:endParaRPr sz="2800" dirty="0">
              <a:solidFill>
                <a:schemeClr val="accent2">
                  <a:lumMod val="90000"/>
                  <a:lumOff val="10000"/>
                </a:schemeClr>
              </a:solidFill>
            </a:endParaRPr>
          </a:p>
        </p:txBody>
      </p:sp>
      <p:sp>
        <p:nvSpPr>
          <p:cNvPr id="134" name="矩形 133"/>
          <p:cNvSpPr/>
          <p:nvPr/>
        </p:nvSpPr>
        <p:spPr>
          <a:xfrm>
            <a:off x="-18415" y="5658485"/>
            <a:ext cx="12272010" cy="1225550"/>
          </a:xfrm>
          <a:prstGeom prst="rect">
            <a:avLst/>
          </a:prstGeom>
          <a:gradFill>
            <a:gsLst>
              <a:gs pos="100000">
                <a:srgbClr val="222222">
                  <a:alpha val="84000"/>
                </a:srgbClr>
              </a:gs>
              <a:gs pos="0">
                <a:srgbClr val="000709">
                  <a:alpha val="0"/>
                </a:srgbClr>
              </a:gs>
              <a:gs pos="7000">
                <a:srgbClr val="000709">
                  <a:alpha val="34000"/>
                </a:srgbClr>
              </a:gs>
              <a:gs pos="20000">
                <a:srgbClr val="000304">
                  <a:alpha val="23000"/>
                </a:srgbClr>
              </a:gs>
              <a:gs pos="71000">
                <a:srgbClr val="222222">
                  <a:alpha val="71000"/>
                </a:srgbClr>
              </a:gs>
            </a:gsLst>
            <a:lin ang="10800000" scaled="0"/>
          </a:gradFill>
          <a:ln w="19050" cap="flat" cmpd="sng" algn="ctr">
            <a:noFill/>
            <a:prstDash val="solid"/>
            <a:miter lim="800000"/>
          </a:ln>
          <a:effectLst/>
        </p:spPr>
        <p:txBody>
          <a:bodyPr rot="0" spcFirstLastPara="0" vertOverflow="overflow" horzOverflow="overflow" vert="horz" wrap="square" lIns="44240" tIns="22120" rIns="44240" bIns="22120" numCol="1" spcCol="0" rtlCol="0" fromWordArt="0" anchor="ctr" anchorCtr="0" forceAA="0" compatLnSpc="1">
            <a:noAutofit/>
          </a:bodyPr>
          <a:p>
            <a:pPr marL="0" marR="0" lvl="0" indent="0" algn="ctr" defTabSz="220980" rtl="0" eaLnBrk="1" fontAlgn="auto" latinLnBrk="0" hangingPunct="1">
              <a:lnSpc>
                <a:spcPct val="100000"/>
              </a:lnSpc>
              <a:spcBef>
                <a:spcPts val="0"/>
              </a:spcBef>
              <a:spcAft>
                <a:spcPts val="0"/>
              </a:spcAft>
              <a:buClrTx/>
              <a:buSzTx/>
              <a:buFontTx/>
              <a:buNone/>
              <a:defRPr/>
            </a:pPr>
            <a:endParaRPr kumimoji="0" lang="zh-CN" altLang="en-US" sz="870" b="0" i="0" u="none" strike="noStrike" kern="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pic>
        <p:nvPicPr>
          <p:cNvPr id="101" name="图片 100" descr="图片包含 烟, 黑暗, 飞行, 游戏机&#10;&#10;描述已自动生成"/>
          <p:cNvPicPr>
            <a:picLocks noChangeAspect="1"/>
          </p:cNvPicPr>
          <p:nvPr/>
        </p:nvPicPr>
        <p:blipFill>
          <a:blip r:embed="rId3">
            <a:extLst>
              <a:ext uri="{28A0092B-C50C-407E-A947-70E740481C1C}">
                <a14:useLocalDpi xmlns:a14="http://schemas.microsoft.com/office/drawing/2010/main" val="0"/>
              </a:ext>
            </a:extLst>
          </a:blip>
          <a:srcRect r="15583" b="51632"/>
          <a:stretch>
            <a:fillRect/>
          </a:stretch>
        </p:blipFill>
        <p:spPr>
          <a:xfrm>
            <a:off x="-3050587" y="4964085"/>
            <a:ext cx="5595667" cy="19961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pic>
        <p:nvPicPr>
          <p:cNvPr id="102" name="图片 101" descr="图片包含 烟, 黑暗, 飞行, 游戏机&#10;&#10;描述已自动生成"/>
          <p:cNvPicPr>
            <a:picLocks noChangeAspect="1"/>
          </p:cNvPicPr>
          <p:nvPr/>
        </p:nvPicPr>
        <p:blipFill>
          <a:blip r:embed="rId3">
            <a:extLst>
              <a:ext uri="{28A0092B-C50C-407E-A947-70E740481C1C}">
                <a14:useLocalDpi xmlns:a14="http://schemas.microsoft.com/office/drawing/2010/main" val="0"/>
              </a:ext>
            </a:extLst>
          </a:blip>
          <a:srcRect r="15583" b="51632"/>
          <a:stretch>
            <a:fillRect/>
          </a:stretch>
        </p:blipFill>
        <p:spPr>
          <a:xfrm>
            <a:off x="8888730" y="5277485"/>
            <a:ext cx="4502150" cy="16065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sp>
        <p:nvSpPr>
          <p:cNvPr id="103" name="文本框 102"/>
          <p:cNvSpPr txBox="1"/>
          <p:nvPr/>
        </p:nvSpPr>
        <p:spPr>
          <a:xfrm>
            <a:off x="892810" y="5807075"/>
            <a:ext cx="10146665" cy="829945"/>
          </a:xfrm>
          <a:prstGeom prst="rect">
            <a:avLst/>
          </a:prstGeom>
          <a:noFill/>
        </p:spPr>
        <p:txBody>
          <a:bodyPr wrap="square" rtlCol="0" anchor="t">
            <a:spAutoFit/>
          </a:bodyPr>
          <a:p>
            <a:r>
              <a:rPr lang="en-US" altLang="zh-CN" sz="2400" b="1">
                <a:solidFill>
                  <a:schemeClr val="bg1"/>
                </a:solidFill>
              </a:rPr>
              <a:t>	</a:t>
            </a:r>
            <a:r>
              <a:rPr lang="zh-CN" altLang="en-US" sz="2400" b="1">
                <a:solidFill>
                  <a:schemeClr val="bg1"/>
                </a:solidFill>
              </a:rPr>
              <a:t>控制模块、通信模块、探测模块、</a:t>
            </a:r>
            <a:r>
              <a:rPr lang="en-US" altLang="zh-CN" sz="2400" b="1">
                <a:solidFill>
                  <a:schemeClr val="bg1"/>
                </a:solidFill>
              </a:rPr>
              <a:t>GPS</a:t>
            </a:r>
            <a:r>
              <a:rPr lang="zh-CN" altLang="en-US" sz="2400" b="1">
                <a:solidFill>
                  <a:schemeClr val="bg1"/>
                </a:solidFill>
              </a:rPr>
              <a:t>模块、陀螺仪模块的组合，加以具有较强算力的</a:t>
            </a:r>
            <a:r>
              <a:rPr lang="en-US" altLang="zh-CN" sz="2400" b="1">
                <a:solidFill>
                  <a:schemeClr val="bg1"/>
                </a:solidFill>
              </a:rPr>
              <a:t>jetson</a:t>
            </a:r>
            <a:r>
              <a:rPr lang="zh-CN" altLang="en-US" sz="2400" b="1">
                <a:solidFill>
                  <a:schemeClr val="bg1"/>
                </a:solidFill>
              </a:rPr>
              <a:t>对探测模块进一步完善，共同实现项目的需求</a:t>
            </a:r>
            <a:endParaRPr lang="zh-CN" altLang="en-US" sz="2400" b="1">
              <a:solidFill>
                <a:schemeClr val="bg1"/>
              </a:solidFill>
            </a:endParaRPr>
          </a:p>
        </p:txBody>
      </p:sp>
      <p:pic>
        <p:nvPicPr>
          <p:cNvPr id="104" name="图片 103" descr="未命名文件(16)"/>
          <p:cNvPicPr>
            <a:picLocks noChangeAspect="1"/>
          </p:cNvPicPr>
          <p:nvPr/>
        </p:nvPicPr>
        <p:blipFill>
          <a:blip r:embed="rId4"/>
          <a:stretch>
            <a:fillRect/>
          </a:stretch>
        </p:blipFill>
        <p:spPr>
          <a:xfrm>
            <a:off x="9204960" y="1102360"/>
            <a:ext cx="2115185" cy="4210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总体设计</a:t>
            </a:r>
            <a:endParaRPr dirty="0"/>
          </a:p>
        </p:txBody>
      </p:sp>
      <p:sp>
        <p:nvSpPr>
          <p:cNvPr id="3" name="文本占位符 7"/>
          <p:cNvSpPr>
            <a:spLocks noGrp="1"/>
          </p:cNvSpPr>
          <p:nvPr/>
        </p:nvSpPr>
        <p:spPr>
          <a:xfrm>
            <a:off x="-217170" y="726440"/>
            <a:ext cx="375158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项目实物设计</a:t>
            </a:r>
            <a:endParaRPr sz="2800" dirty="0">
              <a:solidFill>
                <a:schemeClr val="accent2">
                  <a:lumMod val="90000"/>
                  <a:lumOff val="10000"/>
                </a:schemeClr>
              </a:solidFill>
            </a:endParaRPr>
          </a:p>
        </p:txBody>
      </p:sp>
      <p:pic>
        <p:nvPicPr>
          <p:cNvPr id="10" name="图片 9" descr="IMG_20220417_134336"/>
          <p:cNvPicPr>
            <a:picLocks noChangeAspect="1"/>
          </p:cNvPicPr>
          <p:nvPr/>
        </p:nvPicPr>
        <p:blipFill>
          <a:blip r:embed="rId1"/>
          <a:stretch>
            <a:fillRect/>
          </a:stretch>
        </p:blipFill>
        <p:spPr>
          <a:xfrm>
            <a:off x="6123305" y="1440180"/>
            <a:ext cx="5500370" cy="4125595"/>
          </a:xfrm>
          <a:prstGeom prst="rect">
            <a:avLst/>
          </a:prstGeom>
        </p:spPr>
      </p:pic>
      <p:pic>
        <p:nvPicPr>
          <p:cNvPr id="13" name="图片 12" descr="IMG_20220417_134150"/>
          <p:cNvPicPr>
            <a:picLocks noChangeAspect="1"/>
          </p:cNvPicPr>
          <p:nvPr/>
        </p:nvPicPr>
        <p:blipFill>
          <a:blip r:embed="rId2"/>
          <a:stretch>
            <a:fillRect/>
          </a:stretch>
        </p:blipFill>
        <p:spPr>
          <a:xfrm>
            <a:off x="392430" y="1306195"/>
            <a:ext cx="4001135" cy="3001010"/>
          </a:xfrm>
          <a:prstGeom prst="rect">
            <a:avLst/>
          </a:prstGeom>
        </p:spPr>
      </p:pic>
      <p:pic>
        <p:nvPicPr>
          <p:cNvPr id="14" name="图片 13" descr="IMG_20220417_134118"/>
          <p:cNvPicPr>
            <a:picLocks noChangeAspect="1"/>
          </p:cNvPicPr>
          <p:nvPr/>
        </p:nvPicPr>
        <p:blipFill>
          <a:blip r:embed="rId3"/>
          <a:stretch>
            <a:fillRect/>
          </a:stretch>
        </p:blipFill>
        <p:spPr>
          <a:xfrm>
            <a:off x="2273935" y="3228340"/>
            <a:ext cx="3632200" cy="272478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总体设计</a:t>
            </a:r>
            <a:endParaRPr dirty="0"/>
          </a:p>
        </p:txBody>
      </p:sp>
      <p:sp>
        <p:nvSpPr>
          <p:cNvPr id="3" name="文本占位符 7"/>
          <p:cNvSpPr>
            <a:spLocks noGrp="1"/>
          </p:cNvSpPr>
          <p:nvPr/>
        </p:nvSpPr>
        <p:spPr>
          <a:xfrm>
            <a:off x="8377555" y="585470"/>
            <a:ext cx="375158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项目功能模块</a:t>
            </a:r>
            <a:endParaRPr sz="2800" dirty="0">
              <a:solidFill>
                <a:schemeClr val="accent2">
                  <a:lumMod val="90000"/>
                  <a:lumOff val="10000"/>
                </a:schemeClr>
              </a:solidFill>
            </a:endParaRPr>
          </a:p>
        </p:txBody>
      </p:sp>
      <p:pic>
        <p:nvPicPr>
          <p:cNvPr id="2" name="图片 1" descr="7e7add21aab576aeec88ba51f48f2d9"/>
          <p:cNvPicPr>
            <a:picLocks noChangeAspect="1"/>
          </p:cNvPicPr>
          <p:nvPr/>
        </p:nvPicPr>
        <p:blipFill>
          <a:blip r:embed="rId1"/>
          <a:stretch>
            <a:fillRect/>
          </a:stretch>
        </p:blipFill>
        <p:spPr>
          <a:xfrm rot="16200000">
            <a:off x="2188210" y="1414780"/>
            <a:ext cx="3817620" cy="5091430"/>
          </a:xfrm>
          <a:prstGeom prst="rect">
            <a:avLst/>
          </a:prstGeom>
        </p:spPr>
      </p:pic>
      <p:pic>
        <p:nvPicPr>
          <p:cNvPr id="14" name="图片 13" descr="IMG_20220417_134118"/>
          <p:cNvPicPr>
            <a:picLocks noChangeAspect="1"/>
          </p:cNvPicPr>
          <p:nvPr/>
        </p:nvPicPr>
        <p:blipFill>
          <a:blip r:embed="rId2"/>
          <a:stretch>
            <a:fillRect/>
          </a:stretch>
        </p:blipFill>
        <p:spPr>
          <a:xfrm>
            <a:off x="7574915" y="2469515"/>
            <a:ext cx="4055745" cy="3883025"/>
          </a:xfrm>
          <a:prstGeom prst="rect">
            <a:avLst/>
          </a:prstGeom>
        </p:spPr>
      </p:pic>
      <p:cxnSp>
        <p:nvCxnSpPr>
          <p:cNvPr id="6" name="直接箭头连接符 5"/>
          <p:cNvCxnSpPr/>
          <p:nvPr/>
        </p:nvCxnSpPr>
        <p:spPr>
          <a:xfrm flipV="1">
            <a:off x="5414645" y="1767840"/>
            <a:ext cx="804545" cy="94361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0" name="直接箭头连接符 9"/>
          <p:cNvCxnSpPr/>
          <p:nvPr/>
        </p:nvCxnSpPr>
        <p:spPr>
          <a:xfrm flipH="1" flipV="1">
            <a:off x="4281170" y="1627505"/>
            <a:ext cx="227330" cy="147320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1" name="直接箭头连接符 10"/>
          <p:cNvCxnSpPr/>
          <p:nvPr/>
        </p:nvCxnSpPr>
        <p:spPr>
          <a:xfrm flipH="1" flipV="1">
            <a:off x="1967230" y="1793240"/>
            <a:ext cx="1296035" cy="1374775"/>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2" name="直接箭头连接符 11"/>
          <p:cNvCxnSpPr/>
          <p:nvPr/>
        </p:nvCxnSpPr>
        <p:spPr>
          <a:xfrm>
            <a:off x="4508500" y="5236210"/>
            <a:ext cx="538480" cy="567055"/>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3" name="直接箭头连接符 12"/>
          <p:cNvCxnSpPr/>
          <p:nvPr/>
        </p:nvCxnSpPr>
        <p:spPr>
          <a:xfrm flipH="1">
            <a:off x="1309370" y="4625340"/>
            <a:ext cx="1144905" cy="93218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5" name="直接箭头连接符 14"/>
          <p:cNvCxnSpPr/>
          <p:nvPr/>
        </p:nvCxnSpPr>
        <p:spPr>
          <a:xfrm flipH="1">
            <a:off x="3162935" y="4531995"/>
            <a:ext cx="363220" cy="127127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6" name="直接箭头连接符 15"/>
          <p:cNvCxnSpPr/>
          <p:nvPr/>
        </p:nvCxnSpPr>
        <p:spPr>
          <a:xfrm flipH="1" flipV="1">
            <a:off x="8312150" y="1994535"/>
            <a:ext cx="207645" cy="192659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cxnSp>
        <p:nvCxnSpPr>
          <p:cNvPr id="17" name="直接箭头连接符 16"/>
          <p:cNvCxnSpPr/>
          <p:nvPr/>
        </p:nvCxnSpPr>
        <p:spPr>
          <a:xfrm flipV="1">
            <a:off x="10756900" y="2185670"/>
            <a:ext cx="184785" cy="1866900"/>
          </a:xfrm>
          <a:prstGeom prst="straightConnector1">
            <a:avLst/>
          </a:prstGeom>
          <a:ln w="44450">
            <a:tailEnd type="arrow" w="med" len="med"/>
          </a:ln>
        </p:spPr>
        <p:style>
          <a:lnRef idx="3">
            <a:schemeClr val="accent5"/>
          </a:lnRef>
          <a:fillRef idx="0">
            <a:schemeClr val="accent5"/>
          </a:fillRef>
          <a:effectRef idx="2">
            <a:schemeClr val="accent5"/>
          </a:effectRef>
          <a:fontRef idx="minor">
            <a:schemeClr val="tx1"/>
          </a:fontRef>
        </p:style>
      </p:cxnSp>
      <p:sp>
        <p:nvSpPr>
          <p:cNvPr id="20" name="圆角矩形 19"/>
          <p:cNvSpPr/>
          <p:nvPr/>
        </p:nvSpPr>
        <p:spPr>
          <a:xfrm>
            <a:off x="5601970" y="1141095"/>
            <a:ext cx="1828800" cy="563245"/>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3526155" y="1063625"/>
            <a:ext cx="1785620" cy="563880"/>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圆角矩形 21"/>
          <p:cNvSpPr/>
          <p:nvPr/>
        </p:nvSpPr>
        <p:spPr>
          <a:xfrm>
            <a:off x="504825" y="993140"/>
            <a:ext cx="2517140" cy="774065"/>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a:off x="258445" y="5648325"/>
            <a:ext cx="1812290" cy="704215"/>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2354580" y="5803265"/>
            <a:ext cx="1811020" cy="703580"/>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a:off x="4648835" y="5803265"/>
            <a:ext cx="1812290" cy="704215"/>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a:off x="7642860" y="1290320"/>
            <a:ext cx="2099945" cy="704215"/>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圆角矩形 26"/>
          <p:cNvSpPr/>
          <p:nvPr/>
        </p:nvSpPr>
        <p:spPr>
          <a:xfrm>
            <a:off x="9985375" y="1403350"/>
            <a:ext cx="2033270" cy="782320"/>
          </a:xfrm>
          <a:prstGeom prst="roundRect">
            <a:avLst/>
          </a:prstGeom>
          <a:solidFill>
            <a:schemeClr val="bg1"/>
          </a:solidFill>
          <a:ln>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占位符 7"/>
          <p:cNvSpPr>
            <a:spLocks noGrp="1"/>
          </p:cNvSpPr>
          <p:nvPr/>
        </p:nvSpPr>
        <p:spPr>
          <a:xfrm>
            <a:off x="504825" y="1141095"/>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图像处理模块</a:t>
            </a:r>
            <a:endParaRPr sz="2800" dirty="0">
              <a:solidFill>
                <a:schemeClr val="accent2">
                  <a:lumMod val="90000"/>
                  <a:lumOff val="10000"/>
                </a:schemeClr>
              </a:solidFill>
            </a:endParaRPr>
          </a:p>
        </p:txBody>
      </p:sp>
      <p:sp>
        <p:nvSpPr>
          <p:cNvPr id="29" name="文本占位符 7"/>
          <p:cNvSpPr>
            <a:spLocks noGrp="1"/>
          </p:cNvSpPr>
          <p:nvPr/>
        </p:nvSpPr>
        <p:spPr>
          <a:xfrm>
            <a:off x="3162935" y="1106170"/>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主控</a:t>
            </a:r>
            <a:r>
              <a:rPr sz="2800" dirty="0">
                <a:solidFill>
                  <a:schemeClr val="accent2">
                    <a:lumMod val="90000"/>
                    <a:lumOff val="10000"/>
                  </a:schemeClr>
                </a:solidFill>
              </a:rPr>
              <a:t>模块</a:t>
            </a:r>
            <a:endParaRPr sz="2800" dirty="0">
              <a:solidFill>
                <a:schemeClr val="accent2">
                  <a:lumMod val="90000"/>
                  <a:lumOff val="10000"/>
                </a:schemeClr>
              </a:solidFill>
            </a:endParaRPr>
          </a:p>
        </p:txBody>
      </p:sp>
      <p:sp>
        <p:nvSpPr>
          <p:cNvPr id="30" name="文本占位符 7"/>
          <p:cNvSpPr>
            <a:spLocks noGrp="1"/>
          </p:cNvSpPr>
          <p:nvPr/>
        </p:nvSpPr>
        <p:spPr>
          <a:xfrm>
            <a:off x="5311775" y="1183640"/>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供能</a:t>
            </a:r>
            <a:r>
              <a:rPr sz="2800" dirty="0">
                <a:solidFill>
                  <a:schemeClr val="accent2">
                    <a:lumMod val="90000"/>
                    <a:lumOff val="10000"/>
                  </a:schemeClr>
                </a:solidFill>
              </a:rPr>
              <a:t>模块</a:t>
            </a:r>
            <a:endParaRPr sz="2800" dirty="0">
              <a:solidFill>
                <a:schemeClr val="accent2">
                  <a:lumMod val="90000"/>
                  <a:lumOff val="10000"/>
                </a:schemeClr>
              </a:solidFill>
            </a:endParaRPr>
          </a:p>
        </p:txBody>
      </p:sp>
      <p:sp>
        <p:nvSpPr>
          <p:cNvPr id="31" name="文本占位符 7"/>
          <p:cNvSpPr>
            <a:spLocks noGrp="1"/>
          </p:cNvSpPr>
          <p:nvPr/>
        </p:nvSpPr>
        <p:spPr>
          <a:xfrm>
            <a:off x="-131445" y="5761355"/>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solidFill>
                  <a:schemeClr val="accent2">
                    <a:lumMod val="90000"/>
                    <a:lumOff val="10000"/>
                  </a:schemeClr>
                </a:solidFill>
              </a:rPr>
              <a:t>GPS</a:t>
            </a:r>
            <a:r>
              <a:rPr sz="2800" dirty="0">
                <a:solidFill>
                  <a:schemeClr val="accent2">
                    <a:lumMod val="90000"/>
                    <a:lumOff val="10000"/>
                  </a:schemeClr>
                </a:solidFill>
              </a:rPr>
              <a:t>定位</a:t>
            </a:r>
            <a:endParaRPr sz="2800" dirty="0">
              <a:solidFill>
                <a:schemeClr val="accent2">
                  <a:lumMod val="90000"/>
                  <a:lumOff val="10000"/>
                </a:schemeClr>
              </a:solidFill>
            </a:endParaRPr>
          </a:p>
        </p:txBody>
      </p:sp>
      <p:sp>
        <p:nvSpPr>
          <p:cNvPr id="32" name="文本占位符 7"/>
          <p:cNvSpPr>
            <a:spLocks noGrp="1"/>
          </p:cNvSpPr>
          <p:nvPr/>
        </p:nvSpPr>
        <p:spPr>
          <a:xfrm>
            <a:off x="1967230" y="5916295"/>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驱动</a:t>
            </a:r>
            <a:r>
              <a:rPr sz="2800" dirty="0">
                <a:solidFill>
                  <a:schemeClr val="accent2">
                    <a:lumMod val="90000"/>
                    <a:lumOff val="10000"/>
                  </a:schemeClr>
                </a:solidFill>
              </a:rPr>
              <a:t>模块</a:t>
            </a:r>
            <a:endParaRPr sz="2800" dirty="0">
              <a:solidFill>
                <a:schemeClr val="accent2">
                  <a:lumMod val="90000"/>
                  <a:lumOff val="10000"/>
                </a:schemeClr>
              </a:solidFill>
            </a:endParaRPr>
          </a:p>
        </p:txBody>
      </p:sp>
      <p:sp>
        <p:nvSpPr>
          <p:cNvPr id="33" name="文本占位符 7"/>
          <p:cNvSpPr>
            <a:spLocks noGrp="1"/>
          </p:cNvSpPr>
          <p:nvPr/>
        </p:nvSpPr>
        <p:spPr>
          <a:xfrm>
            <a:off x="4262120" y="5916295"/>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驱动电机</a:t>
            </a:r>
            <a:endParaRPr sz="2800" dirty="0">
              <a:solidFill>
                <a:schemeClr val="accent2">
                  <a:lumMod val="90000"/>
                  <a:lumOff val="10000"/>
                </a:schemeClr>
              </a:solidFill>
            </a:endParaRPr>
          </a:p>
        </p:txBody>
      </p:sp>
      <p:sp>
        <p:nvSpPr>
          <p:cNvPr id="34" name="文本占位符 7"/>
          <p:cNvSpPr>
            <a:spLocks noGrp="1"/>
          </p:cNvSpPr>
          <p:nvPr/>
        </p:nvSpPr>
        <p:spPr>
          <a:xfrm>
            <a:off x="7399655" y="1403350"/>
            <a:ext cx="258572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陀螺仪模块</a:t>
            </a:r>
            <a:endParaRPr sz="2800" dirty="0">
              <a:solidFill>
                <a:schemeClr val="accent2">
                  <a:lumMod val="90000"/>
                  <a:lumOff val="10000"/>
                </a:schemeClr>
              </a:solidFill>
            </a:endParaRPr>
          </a:p>
        </p:txBody>
      </p:sp>
      <p:sp>
        <p:nvSpPr>
          <p:cNvPr id="35" name="文本占位符 7"/>
          <p:cNvSpPr>
            <a:spLocks noGrp="1"/>
          </p:cNvSpPr>
          <p:nvPr/>
        </p:nvSpPr>
        <p:spPr>
          <a:xfrm>
            <a:off x="9749790" y="1555115"/>
            <a:ext cx="2504440" cy="478155"/>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sz="2800" dirty="0">
                <a:solidFill>
                  <a:schemeClr val="accent2">
                    <a:lumMod val="90000"/>
                    <a:lumOff val="10000"/>
                  </a:schemeClr>
                </a:solidFill>
              </a:rPr>
              <a:t>摄像头</a:t>
            </a:r>
            <a:r>
              <a:rPr sz="2800" dirty="0">
                <a:solidFill>
                  <a:schemeClr val="accent2">
                    <a:lumMod val="90000"/>
                    <a:lumOff val="10000"/>
                  </a:schemeClr>
                </a:solidFill>
              </a:rPr>
              <a:t>模块</a:t>
            </a:r>
            <a:endParaRPr sz="2800" dirty="0">
              <a:solidFill>
                <a:schemeClr val="accent2">
                  <a:lumMod val="90000"/>
                  <a:lumOff val="10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实验验证</a:t>
            </a:r>
            <a:endParaRPr dirty="0"/>
          </a:p>
        </p:txBody>
      </p:sp>
      <p:pic>
        <p:nvPicPr>
          <p:cNvPr id="7" name="1aa493e9c051f5e1e9dbcd755b15ef6b">
            <a:hlinkClick r:id="" action="ppaction://media"/>
          </p:cNvPr>
          <p:cNvPicPr/>
          <p:nvPr>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6379845" y="1466850"/>
            <a:ext cx="5224780" cy="2997835"/>
          </a:xfrm>
          <a:prstGeom prst="rect">
            <a:avLst/>
          </a:prstGeom>
        </p:spPr>
      </p:pic>
      <p:pic>
        <p:nvPicPr>
          <p:cNvPr id="8" name="摄像头新">
            <a:hlinkClick r:id="" action="ppaction://media"/>
          </p:cNvPr>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259715" y="1369695"/>
            <a:ext cx="5665470" cy="3192145"/>
          </a:xfrm>
          <a:prstGeom prst="rect">
            <a:avLst/>
          </a:prstGeom>
        </p:spPr>
      </p:pic>
      <p:sp>
        <p:nvSpPr>
          <p:cNvPr id="14" name="文本框 13"/>
          <p:cNvSpPr txBox="1"/>
          <p:nvPr/>
        </p:nvSpPr>
        <p:spPr>
          <a:xfrm>
            <a:off x="1449070" y="4791710"/>
            <a:ext cx="3104515"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探测模块使用</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9" name="文本框 8"/>
          <p:cNvSpPr txBox="1"/>
          <p:nvPr/>
        </p:nvSpPr>
        <p:spPr>
          <a:xfrm>
            <a:off x="7816215" y="4791710"/>
            <a:ext cx="3104515"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项目协同演示</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video fullScrn="0">
              <p:cMediaNode>
                <p:cTn id="8" fill="hold" display="1">
                  <p:stCondLst>
                    <p:cond delay="indefinite"/>
                  </p:stCondLst>
                  <p:endCondLst>
                    <p:cond evt="onNext">
                      <p:tgtEl>
                        <p:sldTgt/>
                      </p:tgtEl>
                    </p:cond>
                    <p:cond evt="onPrev">
                      <p:tgtEl>
                        <p:sldTgt/>
                      </p:tgtEl>
                    </p:cond>
                  </p:endCondLst>
                </p:cTn>
                <p:tgtEl>
                  <p:spTgt spid="8"/>
                </p:tgtEl>
              </p:cMediaNode>
            </p:video>
            <p:seq concurrent="1" nextAc="seek">
              <p:cTn id="9" restart="whenNotActive" fill="hold" evtFilter="cancelBubble" nodeType="interactiveSeq">
                <p:stCondLst>
                  <p:cond evt="onClick" delay="0">
                    <p:tgtEl>
                      <p:spTgt spid="8"/>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实验验证</a:t>
            </a:r>
            <a:endParaRPr dirty="0"/>
          </a:p>
        </p:txBody>
      </p:sp>
      <p:sp>
        <p:nvSpPr>
          <p:cNvPr id="9" name="文本框 8"/>
          <p:cNvSpPr txBox="1"/>
          <p:nvPr/>
        </p:nvSpPr>
        <p:spPr>
          <a:xfrm>
            <a:off x="7849870" y="4791710"/>
            <a:ext cx="3104515"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角度</a:t>
            </a: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回馈曲线</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 name="图片 1" descr="速度跟踪"/>
          <p:cNvPicPr>
            <a:picLocks noChangeAspect="1"/>
          </p:cNvPicPr>
          <p:nvPr/>
        </p:nvPicPr>
        <p:blipFill>
          <a:blip r:embed="rId1"/>
          <a:stretch>
            <a:fillRect/>
          </a:stretch>
        </p:blipFill>
        <p:spPr>
          <a:xfrm>
            <a:off x="6997065" y="1270635"/>
            <a:ext cx="4499610" cy="3375025"/>
          </a:xfrm>
          <a:prstGeom prst="rect">
            <a:avLst/>
          </a:prstGeom>
        </p:spPr>
      </p:pic>
      <p:pic>
        <p:nvPicPr>
          <p:cNvPr id="3" name="图片 2"/>
          <p:cNvPicPr>
            <a:picLocks noChangeAspect="1"/>
          </p:cNvPicPr>
          <p:nvPr/>
        </p:nvPicPr>
        <p:blipFill>
          <a:blip r:embed="rId2"/>
          <a:stretch>
            <a:fillRect/>
          </a:stretch>
        </p:blipFill>
        <p:spPr>
          <a:xfrm>
            <a:off x="159385" y="1451610"/>
            <a:ext cx="6388100" cy="3194050"/>
          </a:xfrm>
          <a:prstGeom prst="rect">
            <a:avLst/>
          </a:prstGeom>
        </p:spPr>
      </p:pic>
      <p:sp>
        <p:nvSpPr>
          <p:cNvPr id="6" name="文本框 5"/>
          <p:cNvSpPr txBox="1"/>
          <p:nvPr/>
        </p:nvSpPr>
        <p:spPr>
          <a:xfrm>
            <a:off x="1119505" y="4791710"/>
            <a:ext cx="4315460"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en-US" altLang="zh-CN"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YOLOV5</a:t>
            </a: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识别效果曲线</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项目特色</a:t>
            </a:r>
            <a:endParaRPr lang="zh-CN" altLang="en-US" sz="5400" dirty="0">
              <a:solidFill>
                <a:schemeClr val="accent2"/>
              </a:solidFill>
              <a:latin typeface="+mj-ea"/>
              <a:ea typeface="+mj-ea"/>
            </a:endParaRPr>
          </a:p>
        </p:txBody>
      </p:sp>
      <p:sp>
        <p:nvSpPr>
          <p:cNvPr id="4" name="文本框 3"/>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第三部分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项目特色</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项目特色</a:t>
            </a:r>
            <a:endParaRPr dirty="0"/>
          </a:p>
        </p:txBody>
      </p:sp>
      <p:sp>
        <p:nvSpPr>
          <p:cNvPr id="4" name="文本框 3"/>
          <p:cNvSpPr txBox="1"/>
          <p:nvPr/>
        </p:nvSpPr>
        <p:spPr>
          <a:xfrm>
            <a:off x="641985" y="749935"/>
            <a:ext cx="552640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多功能集成的分布式集群无人帆船</a:t>
            </a:r>
            <a:endParaRPr lang="zh-CN" altLang="en-US" sz="2800" b="1">
              <a:gradFill>
                <a:gsLst>
                  <a:gs pos="0">
                    <a:srgbClr val="012D86"/>
                  </a:gs>
                  <a:gs pos="100000">
                    <a:srgbClr val="0E2557"/>
                  </a:gs>
                </a:gsLst>
                <a:lin scaled="0"/>
              </a:gradFill>
              <a:sym typeface="+mn-ea"/>
            </a:endParaRPr>
          </a:p>
        </p:txBody>
      </p:sp>
      <p:sp>
        <p:nvSpPr>
          <p:cNvPr id="18" name="矩形 17"/>
          <p:cNvSpPr/>
          <p:nvPr/>
        </p:nvSpPr>
        <p:spPr>
          <a:xfrm>
            <a:off x="10795" y="1457960"/>
            <a:ext cx="10079355" cy="1128395"/>
          </a:xfrm>
          <a:prstGeom prst="rect">
            <a:avLst/>
          </a:prstGeom>
          <a:gradFill>
            <a:gsLst>
              <a:gs pos="5000">
                <a:srgbClr val="F8DD4E">
                  <a:alpha val="25000"/>
                </a:srgbClr>
              </a:gs>
              <a:gs pos="72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1"/>
            </p:custDataLst>
          </p:nvPr>
        </p:nvSpPr>
        <p:spPr>
          <a:xfrm>
            <a:off x="1551305" y="2742565"/>
            <a:ext cx="10662285" cy="1011555"/>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10795" y="4014470"/>
            <a:ext cx="10079355" cy="1108710"/>
          </a:xfrm>
          <a:prstGeom prst="rect">
            <a:avLst/>
          </a:prstGeom>
          <a:gradFill>
            <a:gsLst>
              <a:gs pos="0">
                <a:srgbClr val="F8DD4E">
                  <a:alpha val="25000"/>
                </a:srgbClr>
              </a:gs>
              <a:gs pos="76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2"/>
            </p:custDataLst>
          </p:nvPr>
        </p:nvSpPr>
        <p:spPr>
          <a:xfrm>
            <a:off x="1551305" y="5372735"/>
            <a:ext cx="10662285" cy="1065530"/>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70815" y="1730375"/>
            <a:ext cx="2462530" cy="583565"/>
          </a:xfrm>
          <a:prstGeom prst="rect">
            <a:avLst/>
          </a:prstGeom>
          <a:noFill/>
        </p:spPr>
        <p:txBody>
          <a:bodyPr wrap="square" rtlCol="0" anchor="t">
            <a:spAutoFit/>
          </a:bodyPr>
          <a:p>
            <a:r>
              <a:rPr lang="zh-CN" altLang="en-US" sz="3200" b="1">
                <a:sym typeface="+mn-ea"/>
              </a:rPr>
              <a:t>分布式控制</a:t>
            </a:r>
            <a:endParaRPr lang="zh-CN" altLang="en-US" sz="3200" b="1">
              <a:sym typeface="+mn-ea"/>
            </a:endParaRPr>
          </a:p>
        </p:txBody>
      </p:sp>
      <p:sp>
        <p:nvSpPr>
          <p:cNvPr id="23" name="文本框 22"/>
          <p:cNvSpPr txBox="1"/>
          <p:nvPr/>
        </p:nvSpPr>
        <p:spPr>
          <a:xfrm>
            <a:off x="9781540" y="2956560"/>
            <a:ext cx="2462530" cy="583565"/>
          </a:xfrm>
          <a:prstGeom prst="rect">
            <a:avLst/>
          </a:prstGeom>
          <a:noFill/>
        </p:spPr>
        <p:txBody>
          <a:bodyPr wrap="square" rtlCol="0" anchor="t">
            <a:spAutoFit/>
          </a:bodyPr>
          <a:p>
            <a:r>
              <a:rPr lang="zh-CN" altLang="en-US" sz="3200" b="1">
                <a:sym typeface="+mn-ea"/>
              </a:rPr>
              <a:t>探测模块</a:t>
            </a:r>
            <a:endParaRPr lang="zh-CN" altLang="en-US" sz="3200" b="1">
              <a:sym typeface="+mn-ea"/>
            </a:endParaRPr>
          </a:p>
        </p:txBody>
      </p:sp>
      <p:sp>
        <p:nvSpPr>
          <p:cNvPr id="24" name="文本框 23"/>
          <p:cNvSpPr txBox="1"/>
          <p:nvPr/>
        </p:nvSpPr>
        <p:spPr>
          <a:xfrm>
            <a:off x="106680" y="4277360"/>
            <a:ext cx="2462530" cy="583565"/>
          </a:xfrm>
          <a:prstGeom prst="rect">
            <a:avLst/>
          </a:prstGeom>
          <a:noFill/>
        </p:spPr>
        <p:txBody>
          <a:bodyPr wrap="square" rtlCol="0" anchor="t">
            <a:spAutoFit/>
          </a:bodyPr>
          <a:p>
            <a:r>
              <a:rPr lang="zh-CN" altLang="en-US" sz="3200" b="1">
                <a:sym typeface="+mn-ea"/>
              </a:rPr>
              <a:t>通信延迟</a:t>
            </a:r>
            <a:endParaRPr lang="zh-CN" altLang="en-US" sz="3200" b="1">
              <a:sym typeface="+mn-ea"/>
            </a:endParaRPr>
          </a:p>
        </p:txBody>
      </p:sp>
      <p:sp>
        <p:nvSpPr>
          <p:cNvPr id="25" name="文本框 24"/>
          <p:cNvSpPr txBox="1"/>
          <p:nvPr/>
        </p:nvSpPr>
        <p:spPr>
          <a:xfrm>
            <a:off x="9751060" y="5592445"/>
            <a:ext cx="2462530" cy="583565"/>
          </a:xfrm>
          <a:prstGeom prst="rect">
            <a:avLst/>
          </a:prstGeom>
          <a:noFill/>
        </p:spPr>
        <p:txBody>
          <a:bodyPr wrap="square" rtlCol="0" anchor="t">
            <a:spAutoFit/>
          </a:bodyPr>
          <a:p>
            <a:r>
              <a:rPr lang="zh-CN" altLang="en-US" sz="3200" b="1">
                <a:sym typeface="+mn-ea"/>
              </a:rPr>
              <a:t>可扩展性</a:t>
            </a:r>
            <a:r>
              <a:rPr lang="zh-CN" altLang="en-US" sz="3200">
                <a:sym typeface="+mn-ea"/>
              </a:rPr>
              <a:t> </a:t>
            </a:r>
            <a:endParaRPr lang="zh-CN" altLang="en-US" sz="3200">
              <a:sym typeface="+mn-ea"/>
            </a:endParaRPr>
          </a:p>
        </p:txBody>
      </p:sp>
      <p:sp>
        <p:nvSpPr>
          <p:cNvPr id="26" name="文本框 25"/>
          <p:cNvSpPr txBox="1"/>
          <p:nvPr/>
        </p:nvSpPr>
        <p:spPr>
          <a:xfrm>
            <a:off x="2482850" y="1668780"/>
            <a:ext cx="7541895" cy="768350"/>
          </a:xfrm>
          <a:prstGeom prst="rect">
            <a:avLst/>
          </a:prstGeom>
          <a:noFill/>
        </p:spPr>
        <p:txBody>
          <a:bodyPr wrap="square" rtlCol="0" anchor="t">
            <a:spAutoFit/>
          </a:bodyPr>
          <a:p>
            <a:r>
              <a:rPr lang="zh-CN" altLang="en-US" sz="2000" b="1"/>
              <a:t>不同于传统的集中式控制，本项目采用分布式控制，通过</a:t>
            </a:r>
            <a:r>
              <a:rPr lang="en-US" altLang="zh-CN" sz="2000" b="1"/>
              <a:t>GPS</a:t>
            </a:r>
            <a:r>
              <a:rPr lang="zh-CN" altLang="en-US" sz="2000" b="1"/>
              <a:t>、陀螺仪等信息进行主从机式控制</a:t>
            </a:r>
            <a:r>
              <a:rPr lang="zh-CN" altLang="en-US" sz="2400" b="1" u="heavy"/>
              <a:t> </a:t>
            </a:r>
            <a:endParaRPr lang="zh-CN" altLang="en-US" sz="2400" b="1" u="heavy"/>
          </a:p>
        </p:txBody>
      </p:sp>
      <p:sp>
        <p:nvSpPr>
          <p:cNvPr id="27" name="文本框 26"/>
          <p:cNvSpPr txBox="1"/>
          <p:nvPr/>
        </p:nvSpPr>
        <p:spPr>
          <a:xfrm>
            <a:off x="2482850" y="4153535"/>
            <a:ext cx="7541895" cy="829945"/>
          </a:xfrm>
          <a:prstGeom prst="rect">
            <a:avLst/>
          </a:prstGeom>
          <a:noFill/>
        </p:spPr>
        <p:txBody>
          <a:bodyPr wrap="square" rtlCol="0" anchor="t">
            <a:spAutoFit/>
          </a:bodyPr>
          <a:p>
            <a:pPr fontAlgn="auto">
              <a:lnSpc>
                <a:spcPct val="120000"/>
              </a:lnSpc>
            </a:pPr>
            <a:r>
              <a:rPr lang="zh-CN" altLang="en-US" sz="2000" b="1"/>
              <a:t>通过分布式的做法，尽可能的减小</a:t>
            </a:r>
            <a:r>
              <a:rPr lang="en-US" altLang="zh-CN" sz="2000" b="1"/>
              <a:t>NRF24L01</a:t>
            </a:r>
            <a:r>
              <a:rPr lang="zh-CN" altLang="en-US" sz="2000" b="1"/>
              <a:t>通信模块的延时，从</a:t>
            </a:r>
            <a:r>
              <a:rPr lang="en-US" altLang="zh-CN" sz="2000" b="1"/>
              <a:t>1-3</a:t>
            </a:r>
            <a:r>
              <a:rPr lang="zh-CN" altLang="en-US" sz="2000" b="1"/>
              <a:t>控制变为</a:t>
            </a:r>
            <a:r>
              <a:rPr lang="en-US" altLang="zh-CN" sz="2000" b="1"/>
              <a:t>1-1</a:t>
            </a:r>
            <a:r>
              <a:rPr lang="zh-CN" altLang="en-US" sz="2000" b="1"/>
              <a:t>，</a:t>
            </a:r>
            <a:r>
              <a:rPr lang="en-US" altLang="zh-CN" sz="2000" b="1"/>
              <a:t>1-2</a:t>
            </a:r>
            <a:r>
              <a:rPr lang="zh-CN" altLang="en-US" sz="2000" b="1"/>
              <a:t>的控制，缩小通信距离使得延时降低</a:t>
            </a:r>
            <a:endParaRPr lang="zh-CN" altLang="en-US" sz="2000" b="1"/>
          </a:p>
        </p:txBody>
      </p:sp>
      <p:sp>
        <p:nvSpPr>
          <p:cNvPr id="28" name="文本框 27"/>
          <p:cNvSpPr txBox="1"/>
          <p:nvPr/>
        </p:nvSpPr>
        <p:spPr>
          <a:xfrm>
            <a:off x="1685925" y="2776855"/>
            <a:ext cx="8095615" cy="829945"/>
          </a:xfrm>
          <a:prstGeom prst="rect">
            <a:avLst/>
          </a:prstGeom>
          <a:noFill/>
        </p:spPr>
        <p:txBody>
          <a:bodyPr wrap="square" rtlCol="0" anchor="t">
            <a:spAutoFit/>
          </a:bodyPr>
          <a:p>
            <a:pPr fontAlgn="auto">
              <a:lnSpc>
                <a:spcPct val="120000"/>
              </a:lnSpc>
            </a:pPr>
            <a:r>
              <a:rPr lang="zh-CN" altLang="en-US" sz="2000" b="1">
                <a:solidFill>
                  <a:schemeClr val="tx1"/>
                </a:solidFill>
              </a:rPr>
              <a:t>考虑到项目用于海上的侦测功能，目标识别模块的加入使得项目的可用性提升，</a:t>
            </a:r>
            <a:r>
              <a:rPr lang="en-US" altLang="zh-CN" sz="2000" b="1">
                <a:solidFill>
                  <a:schemeClr val="tx1"/>
                </a:solidFill>
              </a:rPr>
              <a:t>ROS</a:t>
            </a:r>
            <a:r>
              <a:rPr lang="zh-CN" altLang="en-US" sz="2000" b="1">
                <a:solidFill>
                  <a:schemeClr val="tx1"/>
                </a:solidFill>
              </a:rPr>
              <a:t>系统的可扩展性也更高</a:t>
            </a:r>
            <a:endParaRPr lang="zh-CN" altLang="en-US" sz="2000" b="1">
              <a:solidFill>
                <a:schemeClr val="tx1"/>
              </a:solidFill>
            </a:endParaRPr>
          </a:p>
        </p:txBody>
      </p:sp>
      <p:sp>
        <p:nvSpPr>
          <p:cNvPr id="29" name="文本框 28"/>
          <p:cNvSpPr txBox="1"/>
          <p:nvPr/>
        </p:nvSpPr>
        <p:spPr>
          <a:xfrm>
            <a:off x="1686560" y="5416550"/>
            <a:ext cx="8094980" cy="829945"/>
          </a:xfrm>
          <a:prstGeom prst="rect">
            <a:avLst/>
          </a:prstGeom>
          <a:noFill/>
        </p:spPr>
        <p:txBody>
          <a:bodyPr wrap="square" rtlCol="0" anchor="t">
            <a:spAutoFit/>
          </a:bodyPr>
          <a:p>
            <a:pPr fontAlgn="auto">
              <a:lnSpc>
                <a:spcPct val="120000"/>
              </a:lnSpc>
            </a:pPr>
            <a:r>
              <a:rPr lang="zh-CN" altLang="en-US" sz="2000" b="1"/>
              <a:t>不论是</a:t>
            </a:r>
            <a:r>
              <a:rPr lang="en-US" altLang="zh-CN" sz="2000" b="1"/>
              <a:t>STM32</a:t>
            </a:r>
            <a:r>
              <a:rPr lang="zh-CN" altLang="en-US" sz="2000" b="1"/>
              <a:t>或</a:t>
            </a:r>
            <a:r>
              <a:rPr lang="en-US" altLang="zh-CN" sz="2000" b="1"/>
              <a:t>ROS</a:t>
            </a:r>
            <a:r>
              <a:rPr lang="zh-CN" altLang="en-US" sz="2000" b="1"/>
              <a:t>操作系统下的目标识别，均具有很好的扩展性，可在本项目基础上额外扩展功能以及训练新的数据集</a:t>
            </a:r>
            <a:endParaRPr lang="zh-CN" altLang="en-US" sz="20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后续优化</a:t>
            </a:r>
            <a:endParaRPr lang="zh-CN" altLang="en-US" sz="5400" dirty="0">
              <a:solidFill>
                <a:schemeClr val="accent2"/>
              </a:solidFill>
              <a:latin typeface="+mj-ea"/>
              <a:ea typeface="+mj-ea"/>
            </a:endParaRPr>
          </a:p>
        </p:txBody>
      </p:sp>
      <p:sp>
        <p:nvSpPr>
          <p:cNvPr id="5" name="文本框 4"/>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第四部分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3030137" y="2169297"/>
            <a:ext cx="2013287" cy="2361939"/>
          </a:xfrm>
          <a:custGeom>
            <a:avLst/>
            <a:gdLst/>
            <a:ahLst/>
            <a:cxnLst/>
            <a:rect l="l" t="t" r="r" b="b"/>
            <a:pathLst>
              <a:path w="2013287" h="2361939">
                <a:moveTo>
                  <a:pt x="1111240" y="897596"/>
                </a:moveTo>
                <a:lnTo>
                  <a:pt x="603838" y="1494015"/>
                </a:lnTo>
                <a:lnTo>
                  <a:pt x="964360" y="1494015"/>
                </a:lnTo>
                <a:close/>
                <a:moveTo>
                  <a:pt x="2013287" y="896112"/>
                </a:moveTo>
                <a:cubicBezTo>
                  <a:pt x="1948007" y="946556"/>
                  <a:pt x="1884706" y="1001945"/>
                  <a:pt x="1823382" y="1062279"/>
                </a:cubicBezTo>
                <a:cubicBezTo>
                  <a:pt x="1786786" y="1096897"/>
                  <a:pt x="1756372" y="1127806"/>
                  <a:pt x="1732139" y="1155006"/>
                </a:cubicBezTo>
                <a:cubicBezTo>
                  <a:pt x="1707906" y="1182206"/>
                  <a:pt x="1683179" y="1211878"/>
                  <a:pt x="1657957" y="1244024"/>
                </a:cubicBezTo>
                <a:cubicBezTo>
                  <a:pt x="1632736" y="1276169"/>
                  <a:pt x="1608009" y="1310293"/>
                  <a:pt x="1583776" y="1346394"/>
                </a:cubicBezTo>
                <a:cubicBezTo>
                  <a:pt x="1559543" y="1382496"/>
                  <a:pt x="1538031" y="1419834"/>
                  <a:pt x="1519238" y="1458408"/>
                </a:cubicBezTo>
                <a:lnTo>
                  <a:pt x="1510336" y="1494015"/>
                </a:lnTo>
                <a:lnTo>
                  <a:pt x="1737332" y="1494015"/>
                </a:lnTo>
                <a:lnTo>
                  <a:pt x="1634961" y="1906465"/>
                </a:lnTo>
                <a:lnTo>
                  <a:pt x="1407966" y="1906465"/>
                </a:lnTo>
                <a:lnTo>
                  <a:pt x="1295210" y="2361939"/>
                </a:lnTo>
                <a:lnTo>
                  <a:pt x="749234" y="2361939"/>
                </a:lnTo>
                <a:lnTo>
                  <a:pt x="833801" y="2023671"/>
                </a:lnTo>
                <a:cubicBezTo>
                  <a:pt x="753685" y="2031584"/>
                  <a:pt x="678020" y="2044937"/>
                  <a:pt x="606805" y="2063729"/>
                </a:cubicBezTo>
                <a:cubicBezTo>
                  <a:pt x="535591" y="2082522"/>
                  <a:pt x="472537" y="2102551"/>
                  <a:pt x="417642" y="2123816"/>
                </a:cubicBezTo>
                <a:cubicBezTo>
                  <a:pt x="362748" y="2145082"/>
                  <a:pt x="317745" y="2164369"/>
                  <a:pt x="282632" y="2181678"/>
                </a:cubicBezTo>
                <a:cubicBezTo>
                  <a:pt x="247519" y="2198987"/>
                  <a:pt x="226501" y="2209620"/>
                  <a:pt x="219578" y="2213576"/>
                </a:cubicBezTo>
                <a:close/>
                <a:moveTo>
                  <a:pt x="1749201" y="183970"/>
                </a:moveTo>
                <a:lnTo>
                  <a:pt x="1835251" y="183970"/>
                </a:lnTo>
                <a:lnTo>
                  <a:pt x="1611223" y="1086017"/>
                </a:lnTo>
                <a:lnTo>
                  <a:pt x="494049" y="1906465"/>
                </a:lnTo>
                <a:lnTo>
                  <a:pt x="0" y="1906465"/>
                </a:lnTo>
                <a:lnTo>
                  <a:pt x="47477" y="1581550"/>
                </a:lnTo>
                <a:lnTo>
                  <a:pt x="431737" y="1151297"/>
                </a:lnTo>
                <a:close/>
                <a:moveTo>
                  <a:pt x="1857506" y="0"/>
                </a:moveTo>
                <a:lnTo>
                  <a:pt x="704725" y="845669"/>
                </a:lnTo>
                <a:lnTo>
                  <a:pt x="1287792" y="188421"/>
                </a:lnTo>
                <a:lnTo>
                  <a:pt x="1287792" y="183970"/>
                </a:lnTo>
                <a:lnTo>
                  <a:pt x="1415384" y="183970"/>
                </a:lnTo>
                <a:cubicBezTo>
                  <a:pt x="1438133" y="182981"/>
                  <a:pt x="1469289" y="178530"/>
                  <a:pt x="1508853" y="170617"/>
                </a:cubicBezTo>
                <a:cubicBezTo>
                  <a:pt x="1548416" y="162704"/>
                  <a:pt x="1588474" y="147868"/>
                  <a:pt x="1629027" y="126108"/>
                </a:cubicBezTo>
                <a:cubicBezTo>
                  <a:pt x="1653754" y="112261"/>
                  <a:pt x="1678481" y="98414"/>
                  <a:pt x="1703208" y="84567"/>
                </a:cubicBezTo>
                <a:cubicBezTo>
                  <a:pt x="1727935" y="70719"/>
                  <a:pt x="1750684" y="58108"/>
                  <a:pt x="1771455" y="46734"/>
                </a:cubicBezTo>
                <a:cubicBezTo>
                  <a:pt x="1792226" y="35359"/>
                  <a:pt x="1810277" y="25469"/>
                  <a:pt x="1825608" y="17061"/>
                </a:cubicBezTo>
                <a:cubicBezTo>
                  <a:pt x="1840938" y="8654"/>
                  <a:pt x="1851571" y="2967"/>
                  <a:pt x="1857506" y="0"/>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后续优化</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更好！更稳定！</a:t>
            </a:r>
            <a:endParaRPr dirty="0"/>
          </a:p>
        </p:txBody>
      </p:sp>
      <p:sp>
        <p:nvSpPr>
          <p:cNvPr id="101" name="矩形: 圆角 100"/>
          <p:cNvSpPr/>
          <p:nvPr/>
        </p:nvSpPr>
        <p:spPr>
          <a:xfrm>
            <a:off x="652780" y="862330"/>
            <a:ext cx="11117580" cy="1772920"/>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26592" y="942745"/>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优化一</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469515" y="942975"/>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altLang="en-US" sz="2400" b="1" dirty="0">
                <a:latin typeface="微软雅黑" panose="020B0503020204020204" charset="-122"/>
                <a:ea typeface="微软雅黑" panose="020B0503020204020204" charset="-122"/>
              </a:rPr>
              <a:t>分布式主机选择</a:t>
            </a:r>
            <a:endParaRPr lang="zh-CN" altLang="en-US" sz="2400" b="1" dirty="0">
              <a:latin typeface="微软雅黑" panose="020B0503020204020204" charset="-122"/>
              <a:ea typeface="微软雅黑" panose="020B0503020204020204" charset="-122"/>
            </a:endParaRPr>
          </a:p>
        </p:txBody>
      </p:sp>
      <p:cxnSp>
        <p:nvCxnSpPr>
          <p:cNvPr id="8" name="直接连接符 7"/>
          <p:cNvCxnSpPr/>
          <p:nvPr/>
        </p:nvCxnSpPr>
        <p:spPr>
          <a:xfrm flipV="1">
            <a:off x="1042035" y="1569085"/>
            <a:ext cx="126809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551305" y="1574165"/>
            <a:ext cx="7539990"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726440" y="1644015"/>
            <a:ext cx="10886440" cy="866140"/>
          </a:xfrm>
          <a:prstGeom prst="rect">
            <a:avLst/>
          </a:prstGeom>
          <a:noFill/>
        </p:spPr>
        <p:txBody>
          <a:bodyPr wrap="square" rtlCol="0">
            <a:spAutoFit/>
          </a:bodyPr>
          <a:p>
            <a:pPr marR="0" indent="0" algn="just"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a:t>
            </a:r>
            <a:r>
              <a:rPr lang="zh-CN" dirty="0">
                <a:latin typeface="微软雅黑" panose="020B0503020204020204" charset="-122"/>
                <a:ea typeface="微软雅黑" panose="020B0503020204020204" charset="-122"/>
                <a:cs typeface="微软雅黑" panose="020B0503020204020204" charset="-122"/>
              </a:rPr>
              <a:t>考虑到在实际海面上会遭遇到主机遭受攻击从而失效的问题，我们借鉴</a:t>
            </a:r>
            <a:r>
              <a:rPr lang="en-US" altLang="zh-CN" dirty="0">
                <a:latin typeface="微软雅黑" panose="020B0503020204020204" charset="-122"/>
                <a:ea typeface="微软雅黑" panose="020B0503020204020204" charset="-122"/>
                <a:cs typeface="微软雅黑" panose="020B0503020204020204" charset="-122"/>
              </a:rPr>
              <a:t>Nginx</a:t>
            </a:r>
            <a:r>
              <a:rPr lang="zh-CN" altLang="en-US" dirty="0">
                <a:latin typeface="微软雅黑" panose="020B0503020204020204" charset="-122"/>
                <a:ea typeface="微软雅黑" panose="020B0503020204020204" charset="-122"/>
                <a:cs typeface="微软雅黑" panose="020B0503020204020204" charset="-122"/>
              </a:rPr>
              <a:t>的主机选择思想，从机定时间接性的向主机发送消息，若主机超时未应答则更换主机，并且通过通信模块告知岸上。</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9" name="Freeform 55"/>
          <p:cNvSpPr>
            <a:spLocks noEditPoints="1"/>
          </p:cNvSpPr>
          <p:nvPr/>
        </p:nvSpPr>
        <p:spPr bwMode="auto">
          <a:xfrm>
            <a:off x="11322685" y="87630"/>
            <a:ext cx="567690" cy="477520"/>
          </a:xfrm>
          <a:custGeom>
            <a:avLst/>
            <a:gdLst>
              <a:gd name="T0" fmla="*/ 65 w 128"/>
              <a:gd name="T1" fmla="*/ 0 h 140"/>
              <a:gd name="T2" fmla="*/ 52 w 128"/>
              <a:gd name="T3" fmla="*/ 12 h 140"/>
              <a:gd name="T4" fmla="*/ 65 w 128"/>
              <a:gd name="T5" fmla="*/ 25 h 140"/>
              <a:gd name="T6" fmla="*/ 77 w 128"/>
              <a:gd name="T7" fmla="*/ 12 h 140"/>
              <a:gd name="T8" fmla="*/ 65 w 128"/>
              <a:gd name="T9" fmla="*/ 0 h 140"/>
              <a:gd name="T10" fmla="*/ 26 w 128"/>
              <a:gd name="T11" fmla="*/ 92 h 140"/>
              <a:gd name="T12" fmla="*/ 8 w 128"/>
              <a:gd name="T13" fmla="*/ 88 h 140"/>
              <a:gd name="T14" fmla="*/ 3 w 128"/>
              <a:gd name="T15" fmla="*/ 105 h 140"/>
              <a:gd name="T16" fmla="*/ 21 w 128"/>
              <a:gd name="T17" fmla="*/ 109 h 140"/>
              <a:gd name="T18" fmla="*/ 26 w 128"/>
              <a:gd name="T19" fmla="*/ 92 h 140"/>
              <a:gd name="T20" fmla="*/ 120 w 128"/>
              <a:gd name="T21" fmla="*/ 88 h 140"/>
              <a:gd name="T22" fmla="*/ 104 w 128"/>
              <a:gd name="T23" fmla="*/ 92 h 140"/>
              <a:gd name="T24" fmla="*/ 108 w 128"/>
              <a:gd name="T25" fmla="*/ 109 h 140"/>
              <a:gd name="T26" fmla="*/ 125 w 128"/>
              <a:gd name="T27" fmla="*/ 105 h 140"/>
              <a:gd name="T28" fmla="*/ 120 w 128"/>
              <a:gd name="T29" fmla="*/ 88 h 140"/>
              <a:gd name="T30" fmla="*/ 114 w 128"/>
              <a:gd name="T31" fmla="*/ 78 h 140"/>
              <a:gd name="T32" fmla="*/ 122 w 128"/>
              <a:gd name="T33" fmla="*/ 80 h 140"/>
              <a:gd name="T34" fmla="*/ 122 w 128"/>
              <a:gd name="T35" fmla="*/ 60 h 140"/>
              <a:gd name="T36" fmla="*/ 114 w 128"/>
              <a:gd name="T37" fmla="*/ 61 h 140"/>
              <a:gd name="T38" fmla="*/ 114 w 128"/>
              <a:gd name="T39" fmla="*/ 78 h 140"/>
              <a:gd name="T40" fmla="*/ 120 w 128"/>
              <a:gd name="T41" fmla="*/ 52 h 140"/>
              <a:gd name="T42" fmla="*/ 125 w 128"/>
              <a:gd name="T43" fmla="*/ 35 h 140"/>
              <a:gd name="T44" fmla="*/ 108 w 128"/>
              <a:gd name="T45" fmla="*/ 30 h 140"/>
              <a:gd name="T46" fmla="*/ 104 w 128"/>
              <a:gd name="T47" fmla="*/ 47 h 140"/>
              <a:gd name="T48" fmla="*/ 120 w 128"/>
              <a:gd name="T49" fmla="*/ 52 h 140"/>
              <a:gd name="T50" fmla="*/ 28 w 128"/>
              <a:gd name="T51" fmla="*/ 25 h 140"/>
              <a:gd name="T52" fmla="*/ 33 w 128"/>
              <a:gd name="T53" fmla="*/ 31 h 140"/>
              <a:gd name="T54" fmla="*/ 47 w 128"/>
              <a:gd name="T55" fmla="*/ 23 h 140"/>
              <a:gd name="T56" fmla="*/ 45 w 128"/>
              <a:gd name="T57" fmla="*/ 15 h 140"/>
              <a:gd name="T58" fmla="*/ 28 w 128"/>
              <a:gd name="T59" fmla="*/ 25 h 140"/>
              <a:gd name="T60" fmla="*/ 65 w 128"/>
              <a:gd name="T61" fmla="*/ 115 h 140"/>
              <a:gd name="T62" fmla="*/ 52 w 128"/>
              <a:gd name="T63" fmla="*/ 127 h 140"/>
              <a:gd name="T64" fmla="*/ 65 w 128"/>
              <a:gd name="T65" fmla="*/ 140 h 140"/>
              <a:gd name="T66" fmla="*/ 77 w 128"/>
              <a:gd name="T67" fmla="*/ 127 h 140"/>
              <a:gd name="T68" fmla="*/ 65 w 128"/>
              <a:gd name="T69" fmla="*/ 115 h 140"/>
              <a:gd name="T70" fmla="*/ 7 w 128"/>
              <a:gd name="T71" fmla="*/ 80 h 140"/>
              <a:gd name="T72" fmla="*/ 15 w 128"/>
              <a:gd name="T73" fmla="*/ 78 h 140"/>
              <a:gd name="T74" fmla="*/ 15 w 128"/>
              <a:gd name="T75" fmla="*/ 61 h 140"/>
              <a:gd name="T76" fmla="*/ 7 w 128"/>
              <a:gd name="T77" fmla="*/ 60 h 140"/>
              <a:gd name="T78" fmla="*/ 7 w 128"/>
              <a:gd name="T79" fmla="*/ 80 h 140"/>
              <a:gd name="T80" fmla="*/ 8 w 128"/>
              <a:gd name="T81" fmla="*/ 52 h 140"/>
              <a:gd name="T82" fmla="*/ 26 w 128"/>
              <a:gd name="T83" fmla="*/ 47 h 140"/>
              <a:gd name="T84" fmla="*/ 21 w 128"/>
              <a:gd name="T85" fmla="*/ 30 h 140"/>
              <a:gd name="T86" fmla="*/ 3 w 128"/>
              <a:gd name="T87" fmla="*/ 35 h 140"/>
              <a:gd name="T88" fmla="*/ 8 w 128"/>
              <a:gd name="T89" fmla="*/ 52 h 140"/>
              <a:gd name="T90" fmla="*/ 27 w 128"/>
              <a:gd name="T91" fmla="*/ 115 h 140"/>
              <a:gd name="T92" fmla="*/ 45 w 128"/>
              <a:gd name="T93" fmla="*/ 124 h 140"/>
              <a:gd name="T94" fmla="*/ 47 w 128"/>
              <a:gd name="T95" fmla="*/ 117 h 140"/>
              <a:gd name="T96" fmla="*/ 33 w 128"/>
              <a:gd name="T97" fmla="*/ 109 h 140"/>
              <a:gd name="T98" fmla="*/ 27 w 128"/>
              <a:gd name="T99" fmla="*/ 115 h 140"/>
              <a:gd name="T100" fmla="*/ 82 w 128"/>
              <a:gd name="T101" fmla="*/ 22 h 140"/>
              <a:gd name="T102" fmla="*/ 97 w 128"/>
              <a:gd name="T103" fmla="*/ 31 h 140"/>
              <a:gd name="T104" fmla="*/ 102 w 128"/>
              <a:gd name="T105" fmla="*/ 25 h 140"/>
              <a:gd name="T106" fmla="*/ 85 w 128"/>
              <a:gd name="T107" fmla="*/ 15 h 140"/>
              <a:gd name="T108" fmla="*/ 82 w 128"/>
              <a:gd name="T109" fmla="*/ 22 h 140"/>
              <a:gd name="T110" fmla="*/ 82 w 128"/>
              <a:gd name="T111" fmla="*/ 117 h 140"/>
              <a:gd name="T112" fmla="*/ 84 w 128"/>
              <a:gd name="T113" fmla="*/ 124 h 140"/>
              <a:gd name="T114" fmla="*/ 102 w 128"/>
              <a:gd name="T115" fmla="*/ 114 h 140"/>
              <a:gd name="T116" fmla="*/ 97 w 128"/>
              <a:gd name="T117" fmla="*/ 108 h 140"/>
              <a:gd name="T118" fmla="*/ 82 w 12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40">
                <a:moveTo>
                  <a:pt x="65" y="0"/>
                </a:moveTo>
                <a:cubicBezTo>
                  <a:pt x="58" y="0"/>
                  <a:pt x="52" y="5"/>
                  <a:pt x="52" y="12"/>
                </a:cubicBezTo>
                <a:cubicBezTo>
                  <a:pt x="52" y="19"/>
                  <a:pt x="58" y="25"/>
                  <a:pt x="65" y="25"/>
                </a:cubicBezTo>
                <a:cubicBezTo>
                  <a:pt x="71" y="25"/>
                  <a:pt x="77" y="19"/>
                  <a:pt x="77" y="12"/>
                </a:cubicBezTo>
                <a:cubicBezTo>
                  <a:pt x="77" y="5"/>
                  <a:pt x="71" y="0"/>
                  <a:pt x="65" y="0"/>
                </a:cubicBezTo>
                <a:close/>
                <a:moveTo>
                  <a:pt x="26" y="92"/>
                </a:moveTo>
                <a:cubicBezTo>
                  <a:pt x="22" y="86"/>
                  <a:pt x="14" y="84"/>
                  <a:pt x="8" y="88"/>
                </a:cubicBezTo>
                <a:cubicBezTo>
                  <a:pt x="2" y="91"/>
                  <a:pt x="0" y="99"/>
                  <a:pt x="3" y="105"/>
                </a:cubicBezTo>
                <a:cubicBezTo>
                  <a:pt x="7" y="111"/>
                  <a:pt x="15" y="113"/>
                  <a:pt x="21" y="109"/>
                </a:cubicBezTo>
                <a:cubicBezTo>
                  <a:pt x="27" y="106"/>
                  <a:pt x="29" y="98"/>
                  <a:pt x="26" y="92"/>
                </a:cubicBezTo>
                <a:close/>
                <a:moveTo>
                  <a:pt x="120" y="88"/>
                </a:moveTo>
                <a:cubicBezTo>
                  <a:pt x="115" y="84"/>
                  <a:pt x="107" y="86"/>
                  <a:pt x="104" y="92"/>
                </a:cubicBezTo>
                <a:cubicBezTo>
                  <a:pt x="101" y="98"/>
                  <a:pt x="103" y="106"/>
                  <a:pt x="108" y="109"/>
                </a:cubicBezTo>
                <a:cubicBezTo>
                  <a:pt x="114" y="113"/>
                  <a:pt x="121" y="111"/>
                  <a:pt x="125" y="105"/>
                </a:cubicBezTo>
                <a:cubicBezTo>
                  <a:pt x="128" y="99"/>
                  <a:pt x="126" y="91"/>
                  <a:pt x="120" y="88"/>
                </a:cubicBezTo>
                <a:close/>
                <a:moveTo>
                  <a:pt x="114" y="78"/>
                </a:moveTo>
                <a:cubicBezTo>
                  <a:pt x="117" y="78"/>
                  <a:pt x="119" y="79"/>
                  <a:pt x="122" y="80"/>
                </a:cubicBezTo>
                <a:cubicBezTo>
                  <a:pt x="122" y="60"/>
                  <a:pt x="122" y="60"/>
                  <a:pt x="122" y="60"/>
                </a:cubicBezTo>
                <a:cubicBezTo>
                  <a:pt x="119" y="61"/>
                  <a:pt x="117" y="61"/>
                  <a:pt x="114" y="61"/>
                </a:cubicBezTo>
                <a:lnTo>
                  <a:pt x="114" y="78"/>
                </a:lnTo>
                <a:close/>
                <a:moveTo>
                  <a:pt x="120" y="52"/>
                </a:moveTo>
                <a:cubicBezTo>
                  <a:pt x="126" y="48"/>
                  <a:pt x="128" y="41"/>
                  <a:pt x="125" y="35"/>
                </a:cubicBezTo>
                <a:cubicBezTo>
                  <a:pt x="121" y="29"/>
                  <a:pt x="114" y="27"/>
                  <a:pt x="108" y="30"/>
                </a:cubicBezTo>
                <a:cubicBezTo>
                  <a:pt x="103" y="34"/>
                  <a:pt x="101" y="41"/>
                  <a:pt x="104" y="47"/>
                </a:cubicBezTo>
                <a:cubicBezTo>
                  <a:pt x="107" y="53"/>
                  <a:pt x="115" y="55"/>
                  <a:pt x="120" y="52"/>
                </a:cubicBezTo>
                <a:close/>
                <a:moveTo>
                  <a:pt x="28" y="25"/>
                </a:moveTo>
                <a:cubicBezTo>
                  <a:pt x="30" y="27"/>
                  <a:pt x="32" y="29"/>
                  <a:pt x="33" y="31"/>
                </a:cubicBezTo>
                <a:cubicBezTo>
                  <a:pt x="47" y="23"/>
                  <a:pt x="47" y="23"/>
                  <a:pt x="47" y="23"/>
                </a:cubicBezTo>
                <a:cubicBezTo>
                  <a:pt x="46" y="21"/>
                  <a:pt x="45" y="18"/>
                  <a:pt x="45" y="15"/>
                </a:cubicBezTo>
                <a:lnTo>
                  <a:pt x="28" y="25"/>
                </a:lnTo>
                <a:close/>
                <a:moveTo>
                  <a:pt x="65" y="115"/>
                </a:moveTo>
                <a:cubicBezTo>
                  <a:pt x="58" y="115"/>
                  <a:pt x="52" y="121"/>
                  <a:pt x="52" y="127"/>
                </a:cubicBezTo>
                <a:cubicBezTo>
                  <a:pt x="52" y="134"/>
                  <a:pt x="58" y="140"/>
                  <a:pt x="65" y="140"/>
                </a:cubicBezTo>
                <a:cubicBezTo>
                  <a:pt x="71" y="140"/>
                  <a:pt x="77" y="134"/>
                  <a:pt x="77" y="127"/>
                </a:cubicBezTo>
                <a:cubicBezTo>
                  <a:pt x="77" y="121"/>
                  <a:pt x="71" y="115"/>
                  <a:pt x="65" y="115"/>
                </a:cubicBezTo>
                <a:close/>
                <a:moveTo>
                  <a:pt x="7" y="80"/>
                </a:moveTo>
                <a:cubicBezTo>
                  <a:pt x="10" y="79"/>
                  <a:pt x="12" y="78"/>
                  <a:pt x="15" y="78"/>
                </a:cubicBezTo>
                <a:cubicBezTo>
                  <a:pt x="15" y="61"/>
                  <a:pt x="15" y="61"/>
                  <a:pt x="15" y="61"/>
                </a:cubicBezTo>
                <a:cubicBezTo>
                  <a:pt x="12" y="61"/>
                  <a:pt x="10" y="61"/>
                  <a:pt x="7" y="60"/>
                </a:cubicBezTo>
                <a:lnTo>
                  <a:pt x="7" y="80"/>
                </a:lnTo>
                <a:close/>
                <a:moveTo>
                  <a:pt x="8" y="52"/>
                </a:moveTo>
                <a:cubicBezTo>
                  <a:pt x="14" y="55"/>
                  <a:pt x="22" y="53"/>
                  <a:pt x="26" y="47"/>
                </a:cubicBezTo>
                <a:cubicBezTo>
                  <a:pt x="29" y="41"/>
                  <a:pt x="27" y="34"/>
                  <a:pt x="21" y="30"/>
                </a:cubicBezTo>
                <a:cubicBezTo>
                  <a:pt x="15" y="27"/>
                  <a:pt x="7" y="29"/>
                  <a:pt x="3" y="35"/>
                </a:cubicBezTo>
                <a:cubicBezTo>
                  <a:pt x="0" y="41"/>
                  <a:pt x="2" y="48"/>
                  <a:pt x="8" y="52"/>
                </a:cubicBezTo>
                <a:close/>
                <a:moveTo>
                  <a:pt x="27" y="115"/>
                </a:moveTo>
                <a:cubicBezTo>
                  <a:pt x="45" y="124"/>
                  <a:pt x="45" y="124"/>
                  <a:pt x="45" y="124"/>
                </a:cubicBezTo>
                <a:cubicBezTo>
                  <a:pt x="45" y="122"/>
                  <a:pt x="46" y="119"/>
                  <a:pt x="47" y="117"/>
                </a:cubicBezTo>
                <a:cubicBezTo>
                  <a:pt x="33" y="109"/>
                  <a:pt x="33" y="109"/>
                  <a:pt x="33" y="109"/>
                </a:cubicBezTo>
                <a:cubicBezTo>
                  <a:pt x="31" y="111"/>
                  <a:pt x="29" y="113"/>
                  <a:pt x="27" y="115"/>
                </a:cubicBezTo>
                <a:close/>
                <a:moveTo>
                  <a:pt x="82" y="22"/>
                </a:moveTo>
                <a:cubicBezTo>
                  <a:pt x="97" y="31"/>
                  <a:pt x="97" y="31"/>
                  <a:pt x="97" y="31"/>
                </a:cubicBezTo>
                <a:cubicBezTo>
                  <a:pt x="98" y="29"/>
                  <a:pt x="100" y="27"/>
                  <a:pt x="102" y="25"/>
                </a:cubicBezTo>
                <a:cubicBezTo>
                  <a:pt x="85" y="15"/>
                  <a:pt x="85" y="15"/>
                  <a:pt x="85" y="15"/>
                </a:cubicBezTo>
                <a:cubicBezTo>
                  <a:pt x="84" y="18"/>
                  <a:pt x="83" y="20"/>
                  <a:pt x="82" y="22"/>
                </a:cubicBezTo>
                <a:close/>
                <a:moveTo>
                  <a:pt x="82" y="117"/>
                </a:moveTo>
                <a:cubicBezTo>
                  <a:pt x="83" y="119"/>
                  <a:pt x="84" y="121"/>
                  <a:pt x="84" y="124"/>
                </a:cubicBezTo>
                <a:cubicBezTo>
                  <a:pt x="102" y="114"/>
                  <a:pt x="102" y="114"/>
                  <a:pt x="102" y="114"/>
                </a:cubicBezTo>
                <a:cubicBezTo>
                  <a:pt x="100" y="112"/>
                  <a:pt x="98" y="110"/>
                  <a:pt x="97" y="108"/>
                </a:cubicBezTo>
                <a:lnTo>
                  <a:pt x="82" y="117"/>
                </a:lnTo>
                <a:close/>
              </a:path>
            </a:pathLst>
          </a:custGeom>
          <a:solidFill>
            <a:schemeClr val="accent2"/>
          </a:solidFill>
          <a:ln>
            <a:noFill/>
          </a:ln>
        </p:spPr>
        <p:txBody>
          <a:bodyPr vert="horz" wrap="square" lIns="91440" tIns="45720" rIns="91440" bIns="45720" numCol="1" anchor="t" anchorCtr="0" compatLnSpc="1"/>
          <a:p>
            <a:endParaRPr lang="en-US"/>
          </a:p>
        </p:txBody>
      </p:sp>
      <p:sp>
        <p:nvSpPr>
          <p:cNvPr id="10" name="矩形: 圆角 100"/>
          <p:cNvSpPr/>
          <p:nvPr/>
        </p:nvSpPr>
        <p:spPr>
          <a:xfrm>
            <a:off x="652780" y="2729230"/>
            <a:ext cx="11117580" cy="1990725"/>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709447" y="2807105"/>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优化</a:t>
            </a: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二</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nvCxnSpPr>
        <p:spPr>
          <a:xfrm flipV="1">
            <a:off x="1043305" y="3426460"/>
            <a:ext cx="129984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410460" y="2856865"/>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rPr>
              <a:t> GPS</a:t>
            </a:r>
            <a:r>
              <a:rPr lang="zh-CN" altLang="en-US" sz="2400" b="1" dirty="0">
                <a:latin typeface="微软雅黑" panose="020B0503020204020204" charset="-122"/>
                <a:ea typeface="微软雅黑" panose="020B0503020204020204" charset="-122"/>
              </a:rPr>
              <a:t>定位误差</a:t>
            </a:r>
            <a:endParaRPr lang="zh-CN" altLang="en-US" sz="2400" b="1" dirty="0">
              <a:latin typeface="微软雅黑" panose="020B0503020204020204" charset="-122"/>
              <a:ea typeface="微软雅黑" panose="020B0503020204020204" charset="-122"/>
            </a:endParaRPr>
          </a:p>
        </p:txBody>
      </p:sp>
      <p:cxnSp>
        <p:nvCxnSpPr>
          <p:cNvPr id="17" name="直接连接符 16"/>
          <p:cNvCxnSpPr/>
          <p:nvPr/>
        </p:nvCxnSpPr>
        <p:spPr>
          <a:xfrm flipV="1">
            <a:off x="2095500" y="3431540"/>
            <a:ext cx="528891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908685" y="3490595"/>
            <a:ext cx="10521950" cy="1087755"/>
          </a:xfrm>
          <a:prstGeom prst="rect">
            <a:avLst/>
          </a:prstGeom>
          <a:noFill/>
          <a:ln w="9525">
            <a:noFill/>
          </a:ln>
        </p:spPr>
        <p:txBody>
          <a:bodyPr wrap="square">
            <a:spAutoFit/>
          </a:bodyPr>
          <a:p>
            <a:pPr indent="0" fontAlgn="auto">
              <a:lnSpc>
                <a:spcPct val="120000"/>
              </a:lnSpc>
            </a:pPr>
            <a:r>
              <a:rPr lang="zh-CN" b="0">
                <a:solidFill>
                  <a:srgbClr val="000000"/>
                </a:solidFill>
                <a:latin typeface="微软雅黑" panose="020B0503020204020204" charset="-122"/>
                <a:ea typeface="微软雅黑" panose="020B0503020204020204" charset="-122"/>
              </a:rPr>
              <a:t>考虑到</a:t>
            </a:r>
            <a:r>
              <a:rPr lang="en-US" altLang="zh-CN" b="0">
                <a:solidFill>
                  <a:srgbClr val="000000"/>
                </a:solidFill>
                <a:latin typeface="微软雅黑" panose="020B0503020204020204" charset="-122"/>
                <a:ea typeface="微软雅黑" panose="020B0503020204020204" charset="-122"/>
              </a:rPr>
              <a:t>GPS</a:t>
            </a:r>
            <a:r>
              <a:rPr lang="zh-CN" altLang="en-US" b="0">
                <a:solidFill>
                  <a:srgbClr val="000000"/>
                </a:solidFill>
                <a:latin typeface="微软雅黑" panose="020B0503020204020204" charset="-122"/>
                <a:ea typeface="微软雅黑" panose="020B0503020204020204" charset="-122"/>
              </a:rPr>
              <a:t>定位模块具有一定的误差，其误差从十几米到几米不等，我们将采用两种方式进行优化</a:t>
            </a:r>
            <a:endParaRPr lang="zh-CN"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通过使用更高精度的</a:t>
            </a:r>
            <a:r>
              <a:rPr lang="en-US" altLang="zh-CN" b="0">
                <a:solidFill>
                  <a:srgbClr val="000000"/>
                </a:solidFill>
                <a:latin typeface="微软雅黑" panose="020B0503020204020204" charset="-122"/>
                <a:ea typeface="微软雅黑" panose="020B0503020204020204" charset="-122"/>
              </a:rPr>
              <a:t>GPS</a:t>
            </a:r>
            <a:r>
              <a:rPr lang="zh-CN" altLang="en-US" b="0">
                <a:solidFill>
                  <a:srgbClr val="000000"/>
                </a:solidFill>
                <a:latin typeface="微软雅黑" panose="020B0503020204020204" charset="-122"/>
                <a:ea typeface="微软雅黑" panose="020B0503020204020204" charset="-122"/>
              </a:rPr>
              <a:t>定位模块</a:t>
            </a:r>
            <a:endParaRPr lang="zh-CN" altLang="en-US"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通过加入相对位置判断的算法模块，避免在海中无人帆船相互碰撞问题</a:t>
            </a:r>
            <a:r>
              <a:rPr lang="zh-CN" altLang="en-US" b="0">
                <a:solidFill>
                  <a:srgbClr val="000000"/>
                </a:solidFill>
                <a:latin typeface="微软雅黑" panose="020B0503020204020204" charset="-122"/>
                <a:ea typeface="微软雅黑" panose="020B0503020204020204" charset="-122"/>
              </a:rPr>
              <a:t>。</a:t>
            </a:r>
            <a:endParaRPr lang="zh-CN" altLang="en-US" b="0">
              <a:solidFill>
                <a:srgbClr val="000000"/>
              </a:solidFill>
              <a:latin typeface="微软雅黑" panose="020B0503020204020204" charset="-122"/>
              <a:ea typeface="微软雅黑" panose="020B0503020204020204" charset="-122"/>
            </a:endParaRPr>
          </a:p>
        </p:txBody>
      </p:sp>
      <p:sp>
        <p:nvSpPr>
          <p:cNvPr id="6" name="矩形: 圆角 100"/>
          <p:cNvSpPr/>
          <p:nvPr/>
        </p:nvSpPr>
        <p:spPr>
          <a:xfrm>
            <a:off x="652780" y="4839970"/>
            <a:ext cx="11117580" cy="1753870"/>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709447" y="4920385"/>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优化三</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19" name="直接连接符 18"/>
          <p:cNvCxnSpPr/>
          <p:nvPr/>
        </p:nvCxnSpPr>
        <p:spPr>
          <a:xfrm flipV="1">
            <a:off x="1010285" y="5509260"/>
            <a:ext cx="129984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410460" y="4945380"/>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altLang="en-US" sz="2400" b="1" dirty="0">
                <a:latin typeface="微软雅黑" panose="020B0503020204020204" charset="-122"/>
                <a:ea typeface="微软雅黑" panose="020B0503020204020204" charset="-122"/>
              </a:rPr>
              <a:t>无人帆船回溯</a:t>
            </a:r>
            <a:endParaRPr lang="zh-CN" altLang="en-US" sz="2400" b="1" dirty="0">
              <a:latin typeface="微软雅黑" panose="020B0503020204020204" charset="-122"/>
              <a:ea typeface="微软雅黑" panose="020B0503020204020204" charset="-122"/>
            </a:endParaRPr>
          </a:p>
        </p:txBody>
      </p:sp>
      <p:cxnSp>
        <p:nvCxnSpPr>
          <p:cNvPr id="21" name="直接连接符 20"/>
          <p:cNvCxnSpPr/>
          <p:nvPr/>
        </p:nvCxnSpPr>
        <p:spPr>
          <a:xfrm flipV="1">
            <a:off x="2095500" y="5504180"/>
            <a:ext cx="528891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908685" y="5612765"/>
            <a:ext cx="10472420" cy="755650"/>
          </a:xfrm>
          <a:prstGeom prst="rect">
            <a:avLst/>
          </a:prstGeom>
          <a:noFill/>
          <a:ln w="9525">
            <a:noFill/>
          </a:ln>
        </p:spPr>
        <p:txBody>
          <a:bodyPr wrap="square">
            <a:spAutoFit/>
          </a:bodyPr>
          <a:p>
            <a:pPr indent="0" fontAlgn="auto">
              <a:lnSpc>
                <a:spcPct val="120000"/>
              </a:lnSpc>
            </a:pPr>
            <a:r>
              <a:rPr lang="zh-CN" altLang="en-US" b="0">
                <a:solidFill>
                  <a:srgbClr val="000000"/>
                </a:solidFill>
                <a:latin typeface="微软雅黑" panose="020B0503020204020204" charset="-122"/>
                <a:ea typeface="微软雅黑" panose="020B0503020204020204" charset="-122"/>
              </a:rPr>
              <a:t>我们将加入无人帆船回溯功能，除了集中搜索、地毯式搜索外，我们将充分利用</a:t>
            </a:r>
            <a:r>
              <a:rPr lang="en-US" altLang="zh-CN" b="0">
                <a:solidFill>
                  <a:srgbClr val="000000"/>
                </a:solidFill>
                <a:latin typeface="微软雅黑" panose="020B0503020204020204" charset="-122"/>
                <a:ea typeface="微软雅黑" panose="020B0503020204020204" charset="-122"/>
              </a:rPr>
              <a:t>GPS</a:t>
            </a:r>
            <a:r>
              <a:rPr lang="zh-CN" altLang="en-US" b="0">
                <a:solidFill>
                  <a:srgbClr val="000000"/>
                </a:solidFill>
                <a:latin typeface="微软雅黑" panose="020B0503020204020204" charset="-122"/>
                <a:ea typeface="微软雅黑" panose="020B0503020204020204" charset="-122"/>
              </a:rPr>
              <a:t>定位模块，通过运动轨迹进行回溯以避免直线回溯的障碍物</a:t>
            </a:r>
            <a:r>
              <a:rPr lang="zh-CN" altLang="en-US" b="0">
                <a:solidFill>
                  <a:srgbClr val="000000"/>
                </a:solidFill>
                <a:latin typeface="微软雅黑" panose="020B0503020204020204" charset="-122"/>
                <a:ea typeface="微软雅黑" panose="020B0503020204020204" charset="-122"/>
              </a:rPr>
              <a:t>，控制电机驱动实现帆船回溯。</a:t>
            </a:r>
            <a:endParaRPr lang="zh-CN" altLang="en-US" b="0">
              <a:solidFill>
                <a:srgbClr val="000000"/>
              </a:solidFill>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42160" y="3013501"/>
            <a:ext cx="8107680" cy="829945"/>
          </a:xfrm>
          <a:prstGeom prst="rect">
            <a:avLst/>
          </a:prstGeom>
        </p:spPr>
        <p:txBody>
          <a:bodyPr wrap="none">
            <a:spAutoFit/>
          </a:bodyPr>
          <a:lstStyle/>
          <a:p>
            <a:pPr algn="ctr"/>
            <a:r>
              <a:rPr lang="zh-CN" altLang="en-US" sz="4800" b="1" smtClean="0">
                <a:solidFill>
                  <a:schemeClr val="bg1"/>
                </a:solidFill>
                <a:latin typeface="微软雅黑" panose="020B0503020204020204" charset="-122"/>
                <a:ea typeface="微软雅黑" panose="020B0503020204020204" charset="-122"/>
                <a:sym typeface="+mn-ea"/>
              </a:rPr>
              <a:t>面向搜索的多无人船协同编队</a:t>
            </a:r>
            <a:endParaRPr lang="zh-CN" altLang="en-US" sz="4800" b="1" dirty="0" smtClean="0">
              <a:solidFill>
                <a:schemeClr val="bg1"/>
              </a:solidFill>
              <a:latin typeface="微软雅黑" panose="020B0503020204020204" charset="-122"/>
              <a:ea typeface="微软雅黑" panose="020B0503020204020204" charset="-122"/>
              <a:sym typeface="+mn-ea"/>
            </a:endParaRPr>
          </a:p>
        </p:txBody>
      </p:sp>
      <p:sp>
        <p:nvSpPr>
          <p:cNvPr id="8" name="矩形 7"/>
          <p:cNvSpPr/>
          <p:nvPr/>
        </p:nvSpPr>
        <p:spPr>
          <a:xfrm>
            <a:off x="3743960" y="4586605"/>
            <a:ext cx="2483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
        <p:nvSpPr>
          <p:cNvPr id="3" name="矩形 2"/>
          <p:cNvSpPr/>
          <p:nvPr/>
        </p:nvSpPr>
        <p:spPr>
          <a:xfrm>
            <a:off x="6852285" y="4586605"/>
            <a:ext cx="2483485" cy="398780"/>
          </a:xfrm>
          <a:prstGeom prst="rect">
            <a:avLst/>
          </a:prstGeom>
        </p:spPr>
        <p:txBody>
          <a:bodyPr wrap="square">
            <a:spAutoFit/>
          </a:bodyPr>
          <a:p>
            <a:r>
              <a:rPr lang="zh-CN" altLang="en-US" sz="2000" b="1" dirty="0">
                <a:solidFill>
                  <a:schemeClr val="bg1"/>
                </a:solidFill>
                <a:latin typeface="黑体" panose="02010609060101010101" pitchFamily="49" charset="-122"/>
                <a:ea typeface="黑体" panose="02010609060101010101" pitchFamily="49" charset="-122"/>
              </a:rPr>
              <a:t>指导老师：张卓</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endParaRPr lang="zh-CN" altLang="en-US" sz="5400" b="1" spc="300" dirty="0">
              <a:solidFill>
                <a:schemeClr val="bg1"/>
              </a:solidFill>
              <a:latin typeface="+mj-ea"/>
              <a:ea typeface="+mj-ea"/>
            </a:endParaRPr>
          </a:p>
        </p:txBody>
      </p:sp>
      <p:sp>
        <p:nvSpPr>
          <p:cNvPr id="9" name="文本框 8"/>
          <p:cNvSpPr txBox="1"/>
          <p:nvPr/>
        </p:nvSpPr>
        <p:spPr>
          <a:xfrm>
            <a:off x="793136"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sp>
        <p:nvSpPr>
          <p:cNvPr id="47" name="文本框 46"/>
          <p:cNvSpPr txBox="1"/>
          <p:nvPr/>
        </p:nvSpPr>
        <p:spPr>
          <a:xfrm>
            <a:off x="5813986" y="1505268"/>
            <a:ext cx="5758014" cy="3846195"/>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项目</a:t>
            </a:r>
            <a:r>
              <a:rPr lang="zh-CN" altLang="en-US" sz="3600" b="1" dirty="0">
                <a:solidFill>
                  <a:schemeClr val="accent2"/>
                </a:solidFill>
                <a:latin typeface="+mj-ea"/>
                <a:ea typeface="+mj-ea"/>
              </a:rPr>
              <a:t>背景</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项目内容</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项目特色</a:t>
            </a:r>
            <a:endParaRPr lang="zh-CN" altLang="en-US"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后续优化</a:t>
            </a:r>
            <a:endParaRPr lang="zh-CN" altLang="en-US" sz="3600" b="1" dirty="0">
              <a:solidFill>
                <a:schemeClr val="accent2"/>
              </a:solidFill>
              <a:latin typeface="+mj-ea"/>
              <a:ea typeface="+mj-ea"/>
            </a:endParaRP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2926080" cy="922020"/>
          </a:xfrm>
          <a:prstGeom prst="rect">
            <a:avLst/>
          </a:prstGeom>
        </p:spPr>
        <p:txBody>
          <a:bodyPr wrap="none">
            <a:spAutoFit/>
          </a:bodyPr>
          <a:lstStyle/>
          <a:p>
            <a:r>
              <a:rPr lang="zh-CN" altLang="en-US" sz="5400" dirty="0">
                <a:solidFill>
                  <a:srgbClr val="23457A"/>
                </a:solidFill>
                <a:latin typeface="+mj-ea"/>
                <a:ea typeface="+mj-ea"/>
              </a:rPr>
              <a:t>项目背景</a:t>
            </a:r>
            <a:endParaRPr lang="zh-CN" altLang="en-US" sz="5400" dirty="0">
              <a:solidFill>
                <a:srgbClr val="23457A"/>
              </a:solidFill>
              <a:latin typeface="+mj-ea"/>
              <a:ea typeface="+mj-ea"/>
            </a:endParaRP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第一部分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96733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41985" y="1456690"/>
            <a:ext cx="10907395" cy="47364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dirty="0"/>
              <a:t>项目背景</a:t>
            </a:r>
            <a:endParaRPr dirty="0"/>
          </a:p>
        </p:txBody>
      </p:sp>
      <p:sp>
        <p:nvSpPr>
          <p:cNvPr id="9"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研究背景</a:t>
            </a:r>
            <a:endParaRPr dirty="0"/>
          </a:p>
        </p:txBody>
      </p:sp>
      <p:sp>
        <p:nvSpPr>
          <p:cNvPr id="3" name="文本框 2"/>
          <p:cNvSpPr txBox="1"/>
          <p:nvPr/>
        </p:nvSpPr>
        <p:spPr>
          <a:xfrm>
            <a:off x="754380" y="688975"/>
            <a:ext cx="1963420" cy="521970"/>
          </a:xfrm>
          <a:prstGeom prst="rect">
            <a:avLst/>
          </a:prstGeom>
          <a:noFill/>
        </p:spPr>
        <p:txBody>
          <a:bodyPr wrap="square" rtlCol="0" anchor="t">
            <a:spAutoFit/>
          </a:bodyPr>
          <a:p>
            <a:r>
              <a:rPr lang="zh-CN" altLang="en-US" sz="2800" b="1" dirty="0">
                <a:solidFill>
                  <a:schemeClr val="accent2"/>
                </a:solidFill>
                <a:latin typeface="+mj-ea"/>
                <a:ea typeface="+mj-ea"/>
                <a:sym typeface="+mn-ea"/>
              </a:rPr>
              <a:t>研究背景</a:t>
            </a:r>
            <a:endParaRPr lang="zh-CN" altLang="en-US" sz="2800" b="1" dirty="0">
              <a:solidFill>
                <a:schemeClr val="accent2"/>
              </a:solidFill>
              <a:latin typeface="+mj-ea"/>
              <a:ea typeface="+mj-ea"/>
              <a:sym typeface="+mn-ea"/>
            </a:endParaRPr>
          </a:p>
        </p:txBody>
      </p:sp>
      <p:sp>
        <p:nvSpPr>
          <p:cNvPr id="11" name="矩形: 圆角 100"/>
          <p:cNvSpPr/>
          <p:nvPr/>
        </p:nvSpPr>
        <p:spPr>
          <a:xfrm>
            <a:off x="754380" y="1558925"/>
            <a:ext cx="5485130" cy="4531360"/>
          </a:xfrm>
          <a:prstGeom prst="roundRect">
            <a:avLst>
              <a:gd name="adj" fmla="val 8772"/>
            </a:avLst>
          </a:prstGeom>
          <a:solidFill>
            <a:schemeClr val="accent2">
              <a:lumMod val="10000"/>
              <a:lumOff val="9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3" name="直接连接符 12"/>
          <p:cNvCxnSpPr/>
          <p:nvPr/>
        </p:nvCxnSpPr>
        <p:spPr>
          <a:xfrm flipV="1">
            <a:off x="1245235" y="2221230"/>
            <a:ext cx="4657725" cy="63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906962" y="222177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154" name="TextBox 43"/>
          <p:cNvSpPr>
            <a:spLocks noChangeArrowheads="1"/>
          </p:cNvSpPr>
          <p:nvPr/>
        </p:nvSpPr>
        <p:spPr bwMode="auto">
          <a:xfrm>
            <a:off x="906780" y="1701165"/>
            <a:ext cx="515302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p>
            <a:r>
              <a:rPr lang="en-US" altLang="zh-CN" sz="2800" b="1" dirty="0">
                <a:solidFill>
                  <a:schemeClr val="accent2">
                    <a:lumMod val="90000"/>
                    <a:lumOff val="10000"/>
                  </a:schemeClr>
                </a:solidFill>
                <a:latin typeface="微软雅黑" panose="020B0503020204020204" charset="-122"/>
                <a:ea typeface="微软雅黑" panose="020B0503020204020204" charset="-122"/>
              </a:rPr>
              <a:t>USV</a:t>
            </a:r>
            <a:r>
              <a:rPr lang="zh-CN" altLang="en-US" sz="2800" b="1" dirty="0">
                <a:solidFill>
                  <a:schemeClr val="accent2">
                    <a:lumMod val="90000"/>
                    <a:lumOff val="10000"/>
                  </a:schemeClr>
                </a:solidFill>
                <a:latin typeface="微软雅黑" panose="020B0503020204020204" charset="-122"/>
                <a:ea typeface="微软雅黑" panose="020B0503020204020204" charset="-122"/>
              </a:rPr>
              <a:t>集群系统</a:t>
            </a:r>
            <a:r>
              <a:rPr lang="zh-CN" altLang="en-US" sz="2800" b="1" dirty="0">
                <a:solidFill>
                  <a:schemeClr val="accent2">
                    <a:lumMod val="75000"/>
                  </a:schemeClr>
                </a:solidFill>
                <a:latin typeface="微软雅黑" panose="020B0503020204020204" charset="-122"/>
                <a:ea typeface="微软雅黑" panose="020B0503020204020204" charset="-122"/>
              </a:rPr>
              <a:t>：</a:t>
            </a:r>
            <a:r>
              <a:rPr lang="zh-CN" altLang="en-US" sz="2800" b="1" dirty="0">
                <a:solidFill>
                  <a:schemeClr val="tx1"/>
                </a:solidFill>
                <a:latin typeface="微软雅黑" panose="020B0503020204020204" charset="-122"/>
                <a:ea typeface="微软雅黑" panose="020B0503020204020204" charset="-122"/>
              </a:rPr>
              <a:t>范围广、效率高</a:t>
            </a:r>
            <a:endParaRPr lang="zh-CN" altLang="en-US" sz="2800" b="1" dirty="0">
              <a:solidFill>
                <a:schemeClr val="tx1"/>
              </a:solidFill>
              <a:latin typeface="微软雅黑" panose="020B0503020204020204" charset="-122"/>
              <a:ea typeface="微软雅黑" panose="020B0503020204020204" charset="-122"/>
            </a:endParaRPr>
          </a:p>
        </p:txBody>
      </p:sp>
      <p:sp>
        <p:nvSpPr>
          <p:cNvPr id="8" name="文本框 7"/>
          <p:cNvSpPr txBox="1"/>
          <p:nvPr/>
        </p:nvSpPr>
        <p:spPr>
          <a:xfrm>
            <a:off x="880110" y="2463800"/>
            <a:ext cx="5179695" cy="3661410"/>
          </a:xfrm>
          <a:prstGeom prst="rect">
            <a:avLst/>
          </a:prstGeom>
          <a:noFill/>
        </p:spPr>
        <p:txBody>
          <a:bodyPr wrap="square" rtlCol="0">
            <a:spAutoFit/>
          </a:bodyPr>
          <a:p>
            <a:pPr indent="0" algn="l" fontAlgn="auto">
              <a:lnSpc>
                <a:spcPct val="100000"/>
              </a:lnSpc>
            </a:pPr>
            <a:r>
              <a:rPr lang="en-US" altLang="zh-CN"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     </a:t>
            </a: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在实际海洋作业活动中，多艘无人船所构成的集群系统其具有</a:t>
            </a:r>
            <a:r>
              <a:rPr lang="zh-CN" altLang="en-US" sz="2400" b="1" dirty="0">
                <a:solidFill>
                  <a:schemeClr val="accent2">
                    <a:lumMod val="90000"/>
                    <a:lumOff val="10000"/>
                  </a:schemeClr>
                </a:solidFill>
                <a:latin typeface="微软雅黑" panose="020B0503020204020204" charset="-122"/>
                <a:ea typeface="微软雅黑" panose="020B0503020204020204" charset="-122"/>
                <a:sym typeface="微软雅黑" panose="020B0503020204020204" charset="-122"/>
              </a:rPr>
              <a:t>更广的作业范围、更高的作业效率</a:t>
            </a: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等诸多优点。本项目将研究多无人船集群</a:t>
            </a:r>
            <a:r>
              <a:rPr lang="zh-CN" altLang="en-US" sz="2400" b="1" dirty="0">
                <a:solidFill>
                  <a:schemeClr val="accent2">
                    <a:lumMod val="90000"/>
                    <a:lumOff val="10000"/>
                  </a:schemeClr>
                </a:solidFill>
                <a:latin typeface="微软雅黑" panose="020B0503020204020204" charset="-122"/>
                <a:ea typeface="微软雅黑" panose="020B0503020204020204" charset="-122"/>
                <a:sym typeface="微软雅黑" panose="020B0503020204020204" charset="-122"/>
              </a:rPr>
              <a:t>分布式协同</a:t>
            </a: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控制方法，主要内容包括：</a:t>
            </a:r>
            <a:endPar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marL="342900" indent="0" algn="l" fontAlgn="auto">
              <a:lnSpc>
                <a:spcPct val="100000"/>
              </a:lnSpc>
              <a:buFont typeface="Arial" panose="020B0604020202020204" pitchFamily="34" charset="0"/>
              <a:buChar char="•"/>
            </a:pP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研究网络通信时延下无人船</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微软雅黑" panose="020B0503020204020204" charset="-122"/>
              </a:rPr>
              <a:t>集群协同控制方法</a:t>
            </a:r>
            <a:r>
              <a:rPr lang="zh-CN" altLang="en-US"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marL="342900" indent="0" algn="l" fontAlgn="auto">
              <a:lnSpc>
                <a:spcPct val="100000"/>
              </a:lnSpc>
              <a:buFont typeface="Arial" panose="020B0604020202020204" pitchFamily="34" charset="0"/>
              <a:buChar char="•"/>
            </a:pP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研究能耗最优下的无人船</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微软雅黑" panose="020B0503020204020204" charset="-122"/>
              </a:rPr>
              <a:t>分布式优化控制方法</a:t>
            </a:r>
            <a:r>
              <a:rPr lang="zh-CN" altLang="en-US"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marL="342900" indent="0" algn="l" fontAlgn="auto">
              <a:lnSpc>
                <a:spcPct val="100000"/>
              </a:lnSpc>
              <a:buFont typeface="Arial" panose="020B0604020202020204" pitchFamily="34" charset="0"/>
              <a:buChar char="•"/>
            </a:pPr>
            <a:r>
              <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搭建实验平台进行算法验证。</a:t>
            </a:r>
            <a:endParaRPr lang="zh-CN" altLang="en-US" sz="20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a:p>
            <a:pPr algn="l"/>
            <a:endParaRPr sz="2000" dirty="0">
              <a:solidFill>
                <a:schemeClr val="accent2"/>
              </a:solidFill>
              <a:latin typeface="+mj-ea"/>
              <a:ea typeface="+mj-ea"/>
            </a:endParaRPr>
          </a:p>
        </p:txBody>
      </p:sp>
      <p:pic>
        <p:nvPicPr>
          <p:cNvPr id="16" name="图片 15" descr="d28f184553ea92f84c04d6899567a653"/>
          <p:cNvPicPr>
            <a:picLocks noChangeAspect="1"/>
          </p:cNvPicPr>
          <p:nvPr/>
        </p:nvPicPr>
        <p:blipFill>
          <a:blip r:embed="rId1"/>
          <a:stretch>
            <a:fillRect/>
          </a:stretch>
        </p:blipFill>
        <p:spPr>
          <a:xfrm>
            <a:off x="6645910" y="1779905"/>
            <a:ext cx="3737610" cy="2328545"/>
          </a:xfrm>
          <a:prstGeom prst="rect">
            <a:avLst/>
          </a:prstGeom>
          <a:effectLst>
            <a:outerShdw blurRad="50800" dist="38100" dir="2700000" algn="tl" rotWithShape="0">
              <a:prstClr val="black">
                <a:alpha val="40000"/>
              </a:prstClr>
            </a:outerShdw>
          </a:effectLst>
        </p:spPr>
      </p:pic>
      <p:pic>
        <p:nvPicPr>
          <p:cNvPr id="17" name="图片 16" descr="f6092e1a5c9baf20de218c4fbaeb63d1"/>
          <p:cNvPicPr>
            <a:picLocks noChangeAspect="1"/>
          </p:cNvPicPr>
          <p:nvPr/>
        </p:nvPicPr>
        <p:blipFill>
          <a:blip r:embed="rId2"/>
          <a:stretch>
            <a:fillRect/>
          </a:stretch>
        </p:blipFill>
        <p:spPr>
          <a:xfrm>
            <a:off x="7951470" y="3773805"/>
            <a:ext cx="3400425" cy="2152015"/>
          </a:xfrm>
          <a:prstGeom prst="rect">
            <a:avLst/>
          </a:prstGeom>
          <a:effectLst>
            <a:outerShdw blurRad="50800" dist="38100" dir="2700000" algn="tl" rotWithShape="0">
              <a:prstClr val="black">
                <a:alpha val="40000"/>
              </a:prstClr>
            </a:outerShdw>
          </a:effectLst>
        </p:spPr>
      </p:pic>
      <p:sp>
        <p:nvSpPr>
          <p:cNvPr id="18" name="文本框 17"/>
          <p:cNvSpPr txBox="1"/>
          <p:nvPr/>
        </p:nvSpPr>
        <p:spPr>
          <a:xfrm>
            <a:off x="3051810" y="878840"/>
            <a:ext cx="8564880" cy="398780"/>
          </a:xfrm>
          <a:prstGeom prst="rect">
            <a:avLst/>
          </a:prstGeom>
          <a:noFill/>
        </p:spPr>
        <p:txBody>
          <a:bodyPr wrap="none" rtlCol="0" anchor="t">
            <a:spAutoFit/>
          </a:bodyPr>
          <a:p>
            <a:r>
              <a:rPr lang="zh-CN" altLang="en-US" sz="20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本项目为未来的水下航行器集群自主航行以及海洋开发等任务提供有益参考</a:t>
            </a:r>
            <a:endParaRPr lang="zh-CN" altLang="en-US" sz="20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研究背景</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研究现状</a:t>
            </a:r>
            <a:endParaRPr dirty="0"/>
          </a:p>
        </p:txBody>
      </p:sp>
      <p:grpSp>
        <p:nvGrpSpPr>
          <p:cNvPr id="62" name="组合 61"/>
          <p:cNvGrpSpPr/>
          <p:nvPr/>
        </p:nvGrpSpPr>
        <p:grpSpPr>
          <a:xfrm>
            <a:off x="574675" y="1169670"/>
            <a:ext cx="11102340" cy="5130165"/>
            <a:chOff x="440476" y="1413965"/>
            <a:chExt cx="8728199" cy="2966134"/>
          </a:xfrm>
        </p:grpSpPr>
        <p:sp>
          <p:nvSpPr>
            <p:cNvPr id="66" name="矩形 65"/>
            <p:cNvSpPr/>
            <p:nvPr/>
          </p:nvSpPr>
          <p:spPr>
            <a:xfrm>
              <a:off x="440476" y="1525046"/>
              <a:ext cx="8728199" cy="2855053"/>
            </a:xfrm>
            <a:prstGeom prst="rect">
              <a:avLst/>
            </a:prstGeom>
            <a:gradFill>
              <a:gsLst>
                <a:gs pos="0">
                  <a:schemeClr val="accent2">
                    <a:lumMod val="25000"/>
                    <a:lumOff val="75000"/>
                    <a:alpha val="2000"/>
                  </a:schemeClr>
                </a:gs>
                <a:gs pos="100000">
                  <a:srgbClr val="001758">
                    <a:alpha val="0"/>
                  </a:srgbClr>
                </a:gs>
              </a:gsLst>
              <a:lin ang="5400000" scaled="0"/>
            </a:gradFill>
            <a:ln w="28575" cap="flat" cmpd="sng" algn="ctr">
              <a:gradFill>
                <a:gsLst>
                  <a:gs pos="100000">
                    <a:schemeClr val="accent2">
                      <a:lumMod val="25000"/>
                      <a:lumOff val="75000"/>
                    </a:schemeClr>
                  </a:gs>
                  <a:gs pos="0">
                    <a:schemeClr val="accent2">
                      <a:lumMod val="75000"/>
                      <a:lumOff val="25000"/>
                    </a:scheme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DIN" panose="020F0502020204030204"/>
                <a:ea typeface="思源黑体 CN Light" panose="020B0300000000000000" pitchFamily="34" charset="-122"/>
                <a:cs typeface="+mn-cs"/>
              </a:endParaRPr>
            </a:p>
          </p:txBody>
        </p:sp>
        <p:pic>
          <p:nvPicPr>
            <p:cNvPr id="67" name="图片 66"/>
            <p:cNvPicPr>
              <a:picLocks noChangeAspect="1"/>
            </p:cNvPicPr>
            <p:nvPr/>
          </p:nvPicPr>
          <p:blipFill rotWithShape="1">
            <a:blip r:embed="rId1" cstate="hqprint"/>
            <a:srcRect/>
            <a:stretch>
              <a:fillRect/>
            </a:stretch>
          </p:blipFill>
          <p:spPr>
            <a:xfrm>
              <a:off x="6894112" y="1413965"/>
              <a:ext cx="1975264" cy="284129"/>
            </a:xfrm>
            <a:prstGeom prst="rect">
              <a:avLst/>
            </a:prstGeom>
          </p:spPr>
        </p:pic>
      </p:grpSp>
      <p:sp>
        <p:nvSpPr>
          <p:cNvPr id="4" name="文本框 3"/>
          <p:cNvSpPr txBox="1"/>
          <p:nvPr/>
        </p:nvSpPr>
        <p:spPr>
          <a:xfrm>
            <a:off x="549307" y="735330"/>
            <a:ext cx="1605280" cy="521970"/>
          </a:xfrm>
          <a:prstGeom prst="rect">
            <a:avLst/>
          </a:prstGeom>
          <a:noFill/>
        </p:spPr>
        <p:txBody>
          <a:bodyPr wrap="none" rtlCol="0">
            <a:spAutoFit/>
          </a:bodyPr>
          <a:p>
            <a:r>
              <a:rPr lang="zh-CN" altLang="en-US" sz="2800" dirty="0">
                <a:solidFill>
                  <a:schemeClr val="accent2"/>
                </a:solidFill>
                <a:latin typeface="+mj-ea"/>
                <a:ea typeface="+mj-ea"/>
              </a:rPr>
              <a:t>研究现状</a:t>
            </a:r>
            <a:endParaRPr lang="zh-CN" altLang="en-US" sz="2800" dirty="0">
              <a:solidFill>
                <a:schemeClr val="accent2"/>
              </a:solidFill>
              <a:latin typeface="+mj-ea"/>
              <a:ea typeface="+mj-ea"/>
            </a:endParaRPr>
          </a:p>
        </p:txBody>
      </p:sp>
      <p:grpSp>
        <p:nvGrpSpPr>
          <p:cNvPr id="138" name="组合 137"/>
          <p:cNvGrpSpPr/>
          <p:nvPr/>
        </p:nvGrpSpPr>
        <p:grpSpPr>
          <a:xfrm>
            <a:off x="885825" y="1597025"/>
            <a:ext cx="3181350" cy="4767580"/>
            <a:chOff x="1687350" y="1556703"/>
            <a:chExt cx="2758827" cy="5565989"/>
          </a:xfrm>
        </p:grpSpPr>
        <p:sp>
          <p:nvSpPr>
            <p:cNvPr id="14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41" name="PA-矩形 39"/>
          <p:cNvSpPr/>
          <p:nvPr>
            <p:custDataLst>
              <p:tags r:id="rId2"/>
            </p:custDataLst>
          </p:nvPr>
        </p:nvSpPr>
        <p:spPr>
          <a:xfrm flipH="1">
            <a:off x="1106170" y="159702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微软雅黑" panose="020B0503020204020204" charset="-122"/>
                <a:ea typeface="微软雅黑" panose="020B0503020204020204" charset="-122"/>
                <a:cs typeface="微软雅黑" panose="020B0503020204020204" charset="-122"/>
              </a:rPr>
              <a:t> </a:t>
            </a:r>
            <a:r>
              <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国外研究</a:t>
            </a:r>
            <a:endParaRPr lang="zh-CN" altLang="en-US" sz="3200" b="1" dirty="0" smtClean="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cxnSp>
        <p:nvCxnSpPr>
          <p:cNvPr id="140" name="直接连接符 139"/>
          <p:cNvCxnSpPr/>
          <p:nvPr/>
        </p:nvCxnSpPr>
        <p:spPr>
          <a:xfrm flipV="1">
            <a:off x="981710" y="222631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142" name="PA-矩形 39"/>
          <p:cNvSpPr/>
          <p:nvPr>
            <p:custDataLst>
              <p:tags r:id="rId3"/>
            </p:custDataLst>
          </p:nvPr>
        </p:nvSpPr>
        <p:spPr>
          <a:xfrm flipH="1">
            <a:off x="1040130" y="2399665"/>
            <a:ext cx="2931160" cy="3799205"/>
          </a:xfrm>
          <a:prstGeom prst="rect">
            <a:avLst/>
          </a:prstGeom>
        </p:spPr>
        <p:txBody>
          <a:bodyPr wrap="square" lIns="0" tIns="0" rIns="0" bIns="0">
            <a:spAutoFit/>
          </a:bodyPr>
          <a:p>
            <a:pPr>
              <a:lnSpc>
                <a:spcPct val="130000"/>
              </a:lnSpc>
            </a:pPr>
            <a:r>
              <a:rPr lang="en-US" altLang="zh-CN"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USV领域，</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美国、以色列掌握着核心技术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，2014年，美国ONR就进行了无人船控制技术CARACaS项目的水上演习，展现出了其</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强大的无人船集群协作执行任务的能力</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，美国军方更是在2016年就已经开始试验世界上最大的无人驾驶“SeaHunter”号。</a:t>
            </a:r>
            <a:endParaRPr lang="zh-CN" altLang="en-US" dirty="0"/>
          </a:p>
        </p:txBody>
      </p:sp>
      <p:grpSp>
        <p:nvGrpSpPr>
          <p:cNvPr id="28" name="组合 27"/>
          <p:cNvGrpSpPr/>
          <p:nvPr/>
        </p:nvGrpSpPr>
        <p:grpSpPr>
          <a:xfrm>
            <a:off x="4485640" y="1597025"/>
            <a:ext cx="3220720" cy="4702810"/>
            <a:chOff x="1687350" y="1556703"/>
            <a:chExt cx="2758827" cy="5565989"/>
          </a:xfrm>
        </p:grpSpPr>
        <p:sp>
          <p:nvSpPr>
            <p:cNvPr id="3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7955280" y="1597025"/>
            <a:ext cx="3235960" cy="4702175"/>
            <a:chOff x="1687350" y="1556703"/>
            <a:chExt cx="2758827" cy="5565989"/>
          </a:xfrm>
        </p:grpSpPr>
        <p:sp>
          <p:nvSpPr>
            <p:cNvPr id="37"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26" name="图片 25" descr="C:/Users/27445/AppData/Local/Temp/kaimatting_20230619110749/output_20230619110807..pngoutput_20230619110807."/>
          <p:cNvPicPr>
            <a:picLocks noChangeAspect="1"/>
          </p:cNvPicPr>
          <p:nvPr/>
        </p:nvPicPr>
        <p:blipFill>
          <a:blip r:embed="rId4"/>
          <a:stretch>
            <a:fillRect/>
          </a:stretch>
        </p:blipFill>
        <p:spPr>
          <a:xfrm flipH="1">
            <a:off x="10852150" y="4813300"/>
            <a:ext cx="1005840" cy="1385570"/>
          </a:xfrm>
          <a:prstGeom prst="rect">
            <a:avLst/>
          </a:prstGeom>
        </p:spPr>
      </p:pic>
      <p:sp>
        <p:nvSpPr>
          <p:cNvPr id="39" name="PA-矩形 39"/>
          <p:cNvSpPr/>
          <p:nvPr>
            <p:custDataLst>
              <p:tags r:id="rId5"/>
            </p:custDataLst>
          </p:nvPr>
        </p:nvSpPr>
        <p:spPr>
          <a:xfrm flipH="1">
            <a:off x="4321810" y="1617345"/>
            <a:ext cx="3509645"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a:t>
            </a:r>
            <a:r>
              <a:rPr lang="zh-CN" altLang="en-US" sz="3200" b="1" dirty="0" smtClean="0">
                <a:solidFill>
                  <a:schemeClr val="tx1"/>
                </a:solidFill>
                <a:latin typeface="微软雅黑" panose="020B0503020204020204" charset="-122"/>
                <a:ea typeface="微软雅黑" panose="020B0503020204020204" charset="-122"/>
                <a:sym typeface="+mn-ea"/>
              </a:rPr>
              <a:t>国内研究</a:t>
            </a:r>
            <a:endParaRPr lang="zh-CN" altLang="en-US" sz="3200" b="1" dirty="0" smtClean="0">
              <a:solidFill>
                <a:schemeClr val="tx1"/>
              </a:solidFill>
              <a:latin typeface="微软雅黑" panose="020B0503020204020204" charset="-122"/>
              <a:ea typeface="微软雅黑" panose="020B0503020204020204" charset="-122"/>
              <a:sym typeface="+mn-ea"/>
            </a:endParaRPr>
          </a:p>
        </p:txBody>
      </p:sp>
      <p:cxnSp>
        <p:nvCxnSpPr>
          <p:cNvPr id="40" name="直接连接符 39"/>
          <p:cNvCxnSpPr/>
          <p:nvPr/>
        </p:nvCxnSpPr>
        <p:spPr>
          <a:xfrm flipV="1">
            <a:off x="4582795" y="223647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1" name="PA-矩形 39"/>
          <p:cNvSpPr/>
          <p:nvPr>
            <p:custDataLst>
              <p:tags r:id="rId6"/>
            </p:custDataLst>
          </p:nvPr>
        </p:nvSpPr>
        <p:spPr>
          <a:xfrm flipH="1">
            <a:off x="8279130" y="158686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a:t>
            </a:r>
            <a:r>
              <a:rPr lang="zh-CN" altLang="en-US" sz="3200" b="1" dirty="0" smtClean="0">
                <a:solidFill>
                  <a:schemeClr val="tx1"/>
                </a:solidFill>
                <a:latin typeface="微软雅黑" panose="020B0503020204020204" charset="-122"/>
                <a:ea typeface="微软雅黑" panose="020B0503020204020204" charset="-122"/>
                <a:sym typeface="+mn-ea"/>
              </a:rPr>
              <a:t>项目领域</a:t>
            </a:r>
            <a:endParaRPr lang="zh-CN" altLang="en-US" sz="3200" b="1" dirty="0" smtClean="0">
              <a:solidFill>
                <a:schemeClr val="tx1"/>
              </a:solidFill>
              <a:latin typeface="微软雅黑" panose="020B0503020204020204" charset="-122"/>
              <a:ea typeface="微软雅黑" panose="020B0503020204020204" charset="-122"/>
              <a:sym typeface="+mn-ea"/>
            </a:endParaRPr>
          </a:p>
        </p:txBody>
      </p:sp>
      <p:cxnSp>
        <p:nvCxnSpPr>
          <p:cNvPr id="42" name="直接连接符 41"/>
          <p:cNvCxnSpPr/>
          <p:nvPr/>
        </p:nvCxnSpPr>
        <p:spPr>
          <a:xfrm flipV="1">
            <a:off x="8092440" y="224663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3" name="PA-矩形 39"/>
          <p:cNvSpPr/>
          <p:nvPr>
            <p:custDataLst>
              <p:tags r:id="rId7"/>
            </p:custDataLst>
          </p:nvPr>
        </p:nvSpPr>
        <p:spPr>
          <a:xfrm flipH="1">
            <a:off x="4660265" y="2399665"/>
            <a:ext cx="2931160" cy="3876675"/>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en-US" altLang="zh-CN"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珠海云洲公司作为我国无人船行业的龙头，</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推出了世界第一艘环境测量无人船和国内第一艘隐身无人船</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。2017年，我国无人船研发技术体系成立。2018年华中科技大学研究所HUSTER- 68 全自动无人船，</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实现了多艘无人船的协同编队</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,初步展示了无人船蜂群战术的应用。</a:t>
            </a:r>
            <a:endParaRPr lang="zh-CN" altLang="en-US" dirty="0">
              <a:solidFill>
                <a:schemeClr val="tx1">
                  <a:lumMod val="65000"/>
                  <a:lumOff val="35000"/>
                </a:schemeClr>
              </a:solidFill>
              <a:latin typeface="微软雅黑" panose="020B0503020204020204" charset="-122"/>
              <a:ea typeface="微软雅黑" panose="020B0503020204020204" charset="-122"/>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sz="2000" b="1" dirty="0">
              <a:gradFill>
                <a:gsLst>
                  <a:gs pos="0">
                    <a:srgbClr val="012D86"/>
                  </a:gs>
                  <a:gs pos="100000">
                    <a:srgbClr val="0E2557"/>
                  </a:gs>
                </a:gsLst>
                <a:lin scaled="0"/>
              </a:gradFill>
            </a:endParaRPr>
          </a:p>
        </p:txBody>
      </p:sp>
      <p:sp>
        <p:nvSpPr>
          <p:cNvPr id="44" name="PA-矩形 39"/>
          <p:cNvSpPr/>
          <p:nvPr>
            <p:custDataLst>
              <p:tags r:id="rId8"/>
            </p:custDataLst>
          </p:nvPr>
        </p:nvSpPr>
        <p:spPr>
          <a:xfrm flipH="1">
            <a:off x="8092440" y="2399665"/>
            <a:ext cx="2931160" cy="3519805"/>
          </a:xfrm>
          <a:prstGeom prst="rect">
            <a:avLst/>
          </a:prstGeom>
        </p:spPr>
        <p:txBody>
          <a:bodyPr wrap="square" lIns="0" tIns="0" rIns="0" bIns="0">
            <a:spAutoFit/>
          </a:bodyPr>
          <a:p>
            <a:pPr>
              <a:lnSpc>
                <a:spcPct val="130000"/>
              </a:lnSpc>
            </a:pPr>
            <a:r>
              <a:rPr lang="en-US" altLang="zh-CN" dirty="0">
                <a:solidFill>
                  <a:schemeClr val="tx1">
                    <a:lumMod val="65000"/>
                    <a:lumOff val="35000"/>
                  </a:schemeClr>
                </a:solidFill>
                <a:latin typeface="微软雅黑" panose="020B0503020204020204" charset="-122"/>
                <a:ea typeface="微软雅黑" panose="020B0503020204020204" charset="-122"/>
                <a:sym typeface="+mn-ea"/>
              </a:rPr>
              <a:t>  </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协同控制</a:t>
            </a:r>
            <a:r>
              <a:rPr lang="zh-CN" altLang="en-US" dirty="0">
                <a:solidFill>
                  <a:schemeClr val="tx1"/>
                </a:solidFill>
                <a:latin typeface="微软雅黑" panose="020B0503020204020204" charset="-122"/>
                <a:ea typeface="微软雅黑" panose="020B0503020204020204" charset="-122"/>
                <a:sym typeface="+mn-ea"/>
              </a:rPr>
              <a:t>是</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目前网络化系统、海洋工程、控制科学等领域的</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研究热点之一，同时也是制约无人船集群广泛应用的难点之一</a:t>
            </a:r>
            <a:r>
              <a:rPr lang="zh-CN" altLang="en-US" dirty="0">
                <a:solidFill>
                  <a:schemeClr val="tx1">
                    <a:lumMod val="65000"/>
                    <a:lumOff val="35000"/>
                  </a:schemeClr>
                </a:solidFill>
                <a:latin typeface="微软雅黑" panose="020B0503020204020204" charset="-122"/>
                <a:ea typeface="微软雅黑" panose="020B0503020204020204" charset="-122"/>
                <a:sym typeface="+mn-ea"/>
              </a:rPr>
              <a:t>。本项目中可以看作是多智能体系统的协同控制问题，</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主要涉及集群</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控制以及考虑能耗下的优化控制两类方法。</a:t>
            </a:r>
            <a:endPar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597362" y="589208"/>
            <a:ext cx="11162030" cy="5673983"/>
            <a:chOff x="523265" y="-1828424"/>
            <a:chExt cx="11152738" cy="7851087"/>
          </a:xfrm>
        </p:grpSpPr>
        <p:sp>
          <p:nvSpPr>
            <p:cNvPr id="47" name="矩形 46"/>
            <p:cNvSpPr/>
            <p:nvPr/>
          </p:nvSpPr>
          <p:spPr>
            <a:xfrm>
              <a:off x="6391491" y="-1828424"/>
              <a:ext cx="5284512" cy="1006053"/>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1" name="文本框 50"/>
          <p:cNvSpPr txBox="1"/>
          <p:nvPr/>
        </p:nvSpPr>
        <p:spPr>
          <a:xfrm>
            <a:off x="6438265" y="572135"/>
            <a:ext cx="5238115" cy="706755"/>
          </a:xfrm>
          <a:prstGeom prst="rect">
            <a:avLst/>
          </a:prstGeom>
          <a:noFill/>
        </p:spPr>
        <p:txBody>
          <a:bodyPr wrap="square" rtlCol="0">
            <a:spAutoFit/>
          </a:bodyPr>
          <a:p>
            <a:pPr algn="l"/>
            <a:r>
              <a:rPr lang="en-US" altLang="zh-CN" sz="2000" dirty="0">
                <a:solidFill>
                  <a:schemeClr val="accent2"/>
                </a:solidFill>
                <a:latin typeface="+mj-ea"/>
                <a:ea typeface="+mj-ea"/>
              </a:rPr>
              <a:t>      </a:t>
            </a:r>
            <a:r>
              <a:rPr lang="zh-CN" altLang="en-US" sz="2000" b="1" dirty="0">
                <a:solidFill>
                  <a:schemeClr val="tx1">
                    <a:lumMod val="65000"/>
                    <a:lumOff val="35000"/>
                  </a:schemeClr>
                </a:solidFill>
                <a:latin typeface="微软雅黑" panose="020B0503020204020204" charset="-122"/>
                <a:ea typeface="微软雅黑" panose="020B0503020204020204" charset="-122"/>
                <a:sym typeface="+mn-ea"/>
              </a:rPr>
              <a:t>越来越复杂的水域环境，以及越来越精密化、多样化的任务时，集群</a:t>
            </a:r>
            <a:r>
              <a:rPr lang="en-US" altLang="zh-CN" sz="2000" b="1" dirty="0">
                <a:solidFill>
                  <a:schemeClr val="tx1">
                    <a:lumMod val="65000"/>
                    <a:lumOff val="35000"/>
                  </a:schemeClr>
                </a:solidFill>
                <a:latin typeface="微软雅黑" panose="020B0503020204020204" charset="-122"/>
                <a:ea typeface="微软雅黑" panose="020B0503020204020204" charset="-122"/>
                <a:sym typeface="+mn-ea"/>
              </a:rPr>
              <a:t>USV</a:t>
            </a:r>
            <a:r>
              <a:rPr lang="zh-CN" altLang="en-US" sz="2000" b="1" dirty="0">
                <a:solidFill>
                  <a:schemeClr val="tx1">
                    <a:lumMod val="65000"/>
                    <a:lumOff val="35000"/>
                  </a:schemeClr>
                </a:solidFill>
                <a:latin typeface="微软雅黑" panose="020B0503020204020204" charset="-122"/>
                <a:ea typeface="微软雅黑" panose="020B0503020204020204" charset="-122"/>
                <a:sym typeface="+mn-ea"/>
              </a:rPr>
              <a:t>应运而生</a:t>
            </a:r>
            <a:endParaRPr lang="zh-CN" altLang="en-US" sz="2000" b="1" dirty="0">
              <a:solidFill>
                <a:schemeClr val="tx1">
                  <a:lumMod val="65000"/>
                  <a:lumOff val="35000"/>
                </a:schemeClr>
              </a:solidFill>
              <a:latin typeface="微软雅黑" panose="020B0503020204020204" charset="-122"/>
              <a:ea typeface="微软雅黑" panose="020B050302020402020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研究背景</a:t>
            </a:r>
            <a:endParaRPr lang="zh-CN" altLang="en-US" dirty="0"/>
          </a:p>
        </p:txBody>
      </p:sp>
      <p:sp>
        <p:nvSpPr>
          <p:cNvPr id="3" name="文本框 2"/>
          <p:cNvSpPr txBox="1"/>
          <p:nvPr/>
        </p:nvSpPr>
        <p:spPr>
          <a:xfrm>
            <a:off x="6534182" y="648970"/>
            <a:ext cx="4805680" cy="521970"/>
          </a:xfrm>
          <a:prstGeom prst="rect">
            <a:avLst/>
          </a:prstGeom>
          <a:noFill/>
        </p:spPr>
        <p:txBody>
          <a:bodyPr wrap="none" rtlCol="0">
            <a:spAutoFit/>
          </a:bodyPr>
          <a:lstStyle/>
          <a:p>
            <a:r>
              <a:rPr lang="zh-CN" altLang="en-US" sz="2800" dirty="0">
                <a:solidFill>
                  <a:schemeClr val="accent2"/>
                </a:solidFill>
                <a:latin typeface="+mj-ea"/>
                <a:ea typeface="+mj-ea"/>
              </a:rPr>
              <a:t>交叉学科、多元化的团队组成</a:t>
            </a:r>
            <a:endParaRPr lang="zh-CN" altLang="en-US" sz="2800" dirty="0">
              <a:solidFill>
                <a:schemeClr val="accent2"/>
              </a:solidFill>
              <a:latin typeface="+mj-ea"/>
              <a:ea typeface="+mj-ea"/>
            </a:endParaRPr>
          </a:p>
        </p:txBody>
      </p:sp>
      <p:grpSp>
        <p:nvGrpSpPr>
          <p:cNvPr id="144" name="组合 143"/>
          <p:cNvGrpSpPr/>
          <p:nvPr/>
        </p:nvGrpSpPr>
        <p:grpSpPr>
          <a:xfrm>
            <a:off x="32385" y="5139690"/>
            <a:ext cx="12202160" cy="1717675"/>
            <a:chOff x="-1" y="5232400"/>
            <a:chExt cx="12191901" cy="1625600"/>
          </a:xfrm>
        </p:grpSpPr>
        <p:sp>
          <p:nvSpPr>
            <p:cNvPr id="92" name="矩形 91"/>
            <p:cNvSpPr/>
            <p:nvPr/>
          </p:nvSpPr>
          <p:spPr>
            <a:xfrm>
              <a:off x="-1" y="5232400"/>
              <a:ext cx="12191901" cy="162560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3" name="文本框 82"/>
            <p:cNvSpPr txBox="1"/>
            <p:nvPr/>
          </p:nvSpPr>
          <p:spPr>
            <a:xfrm>
              <a:off x="523265" y="5283719"/>
              <a:ext cx="11070438" cy="505408"/>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团队成员</a:t>
            </a:r>
            <a:endParaRPr dirty="0"/>
          </a:p>
        </p:txBody>
      </p:sp>
      <p:pic>
        <p:nvPicPr>
          <p:cNvPr id="10" name="图片 9" descr="C:/Users/27445/AppData/Local/Temp/kaimatting_20230702021808/output_20230702021813..pngoutput_20230702021813."/>
          <p:cNvPicPr>
            <a:picLocks noChangeAspect="1"/>
          </p:cNvPicPr>
          <p:nvPr/>
        </p:nvPicPr>
        <p:blipFill>
          <a:blip r:embed="rId1"/>
          <a:stretch>
            <a:fillRect/>
          </a:stretch>
        </p:blipFill>
        <p:spPr>
          <a:xfrm>
            <a:off x="133350" y="3589655"/>
            <a:ext cx="1417955" cy="1384935"/>
          </a:xfrm>
          <a:prstGeom prst="rect">
            <a:avLst/>
          </a:prstGeom>
        </p:spPr>
      </p:pic>
      <p:sp>
        <p:nvSpPr>
          <p:cNvPr id="6" name="矩形 5"/>
          <p:cNvSpPr/>
          <p:nvPr>
            <p:custDataLst>
              <p:tags r:id="rId2"/>
            </p:custDataLst>
          </p:nvPr>
        </p:nvSpPr>
        <p:spPr>
          <a:xfrm>
            <a:off x="433705" y="1356360"/>
            <a:ext cx="10982325" cy="2000885"/>
          </a:xfrm>
          <a:prstGeom prst="rect">
            <a:avLst/>
          </a:prstGeom>
          <a:solidFill>
            <a:schemeClr val="accent2">
              <a:lumMod val="10000"/>
              <a:lumOff val="90000"/>
              <a:alpha val="30000"/>
            </a:schemeClr>
          </a:soli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C:/Users/27445/AppData/Local/Temp/kaimatting_20230702021513/output_20230702021519..pngoutput_20230702021519."/>
          <p:cNvPicPr>
            <a:picLocks noChangeAspect="1"/>
          </p:cNvPicPr>
          <p:nvPr/>
        </p:nvPicPr>
        <p:blipFill>
          <a:blip r:embed="rId3"/>
          <a:stretch>
            <a:fillRect/>
          </a:stretch>
        </p:blipFill>
        <p:spPr>
          <a:xfrm>
            <a:off x="786765" y="960755"/>
            <a:ext cx="2012950" cy="2396490"/>
          </a:xfrm>
          <a:prstGeom prst="rect">
            <a:avLst/>
          </a:prstGeom>
        </p:spPr>
      </p:pic>
      <p:sp>
        <p:nvSpPr>
          <p:cNvPr id="8" name="文本框 7"/>
          <p:cNvSpPr txBox="1"/>
          <p:nvPr/>
        </p:nvSpPr>
        <p:spPr>
          <a:xfrm>
            <a:off x="3152172" y="1423670"/>
            <a:ext cx="2316480" cy="460375"/>
          </a:xfrm>
          <a:prstGeom prst="rect">
            <a:avLst/>
          </a:prstGeom>
          <a:noFill/>
        </p:spPr>
        <p:txBody>
          <a:bodyPr wrap="none" rtlCol="0">
            <a:spAutoFit/>
          </a:bodyPr>
          <a:p>
            <a:r>
              <a:rPr lang="zh-CN" altLang="en-US" sz="2400" dirty="0">
                <a:solidFill>
                  <a:schemeClr val="accent2"/>
                </a:solidFill>
                <a:latin typeface="+mj-ea"/>
                <a:ea typeface="+mj-ea"/>
              </a:rPr>
              <a:t>指导老师：张卓</a:t>
            </a:r>
            <a:endParaRPr lang="zh-CN" altLang="en-US" sz="2400" dirty="0">
              <a:solidFill>
                <a:schemeClr val="accent2"/>
              </a:solidFill>
              <a:latin typeface="+mj-ea"/>
              <a:ea typeface="+mj-ea"/>
            </a:endParaRPr>
          </a:p>
        </p:txBody>
      </p:sp>
      <p:sp>
        <p:nvSpPr>
          <p:cNvPr id="12" name="文本框 11"/>
          <p:cNvSpPr txBox="1"/>
          <p:nvPr/>
        </p:nvSpPr>
        <p:spPr>
          <a:xfrm>
            <a:off x="3152140" y="1819275"/>
            <a:ext cx="8039100" cy="1568450"/>
          </a:xfrm>
          <a:prstGeom prst="rect">
            <a:avLst/>
          </a:prstGeom>
          <a:noFill/>
        </p:spPr>
        <p:txBody>
          <a:bodyPr wrap="square" rtlCol="0">
            <a:spAutoFit/>
          </a:bodyPr>
          <a:p>
            <a:r>
              <a:rPr lang="zh-CN" altLang="en-US" dirty="0">
                <a:solidFill>
                  <a:schemeClr val="tx1">
                    <a:lumMod val="65000"/>
                    <a:lumOff val="35000"/>
                  </a:schemeClr>
                </a:solidFill>
                <a:sym typeface="+mn-ea"/>
              </a:rPr>
              <a:t>张卓老师</a:t>
            </a:r>
            <a:r>
              <a:rPr lang="zh-CN" altLang="en-US" sz="2000" b="1" dirty="0">
                <a:solidFill>
                  <a:schemeClr val="accent2">
                    <a:lumMod val="90000"/>
                    <a:lumOff val="10000"/>
                  </a:schemeClr>
                </a:solidFill>
                <a:latin typeface="微软雅黑" panose="020B0503020204020204" charset="-122"/>
                <a:ea typeface="微软雅黑" panose="020B0503020204020204" charset="-122"/>
                <a:cs typeface="微软雅黑" panose="020B0503020204020204" charset="-122"/>
                <a:sym typeface="+mn-ea"/>
              </a:rPr>
              <a:t>目前主持/参与多项国家自然科学基金项目，第一作者发表学术论文20余篇</a:t>
            </a:r>
            <a:endParaRPr lang="zh-CN" altLang="en-US" sz="2000" b="1" dirty="0">
              <a:solidFill>
                <a:schemeClr val="accent2">
                  <a:lumMod val="90000"/>
                  <a:lumOff val="10000"/>
                </a:schemeClr>
              </a:solidFill>
              <a:latin typeface="微软雅黑" panose="020B0503020204020204" charset="-122"/>
              <a:ea typeface="微软雅黑" panose="020B0503020204020204" charset="-122"/>
              <a:cs typeface="微软雅黑" panose="020B0503020204020204" charset="-122"/>
              <a:sym typeface="+mn-ea"/>
            </a:endParaRPr>
          </a:p>
          <a:p>
            <a:r>
              <a:rPr lang="zh-CN" altLang="en-US" dirty="0">
                <a:solidFill>
                  <a:schemeClr val="tx1">
                    <a:lumMod val="65000"/>
                    <a:lumOff val="35000"/>
                  </a:schemeClr>
                </a:solidFill>
                <a:sym typeface="+mn-ea"/>
              </a:rPr>
              <a:t>近年来一直从事多智能体系统、</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无人船集群协同控制</a:t>
            </a:r>
            <a:r>
              <a:rPr lang="zh-CN" altLang="en-US" dirty="0">
                <a:solidFill>
                  <a:schemeClr val="tx1">
                    <a:lumMod val="65000"/>
                    <a:lumOff val="35000"/>
                  </a:schemeClr>
                </a:solidFill>
                <a:sym typeface="+mn-ea"/>
              </a:rPr>
              <a:t>、时延系统、模糊系统以及优化控制方面的研究工作，有助于带领学生开展多无人船的分布式协同控制研究。</a:t>
            </a:r>
            <a:endParaRPr lang="zh-CN" altLang="en-US"/>
          </a:p>
        </p:txBody>
      </p:sp>
      <p:sp>
        <p:nvSpPr>
          <p:cNvPr id="15" name="文本框 14"/>
          <p:cNvSpPr txBox="1"/>
          <p:nvPr/>
        </p:nvSpPr>
        <p:spPr>
          <a:xfrm>
            <a:off x="1461770" y="3589655"/>
            <a:ext cx="2947670" cy="1454785"/>
          </a:xfrm>
          <a:prstGeom prst="rect">
            <a:avLst/>
          </a:prstGeom>
          <a:noFill/>
        </p:spPr>
        <p:txBody>
          <a:bodyPr wrap="square" rtlCol="0">
            <a:noAutofit/>
          </a:bodyPr>
          <a:p>
            <a:pPr algn="l">
              <a:buClrTx/>
              <a:buSzTx/>
              <a:buFontTx/>
            </a:pPr>
            <a:r>
              <a:rPr lang="en-US" altLang="zh-CN" sz="2000" dirty="0">
                <a:solidFill>
                  <a:schemeClr val="accent2"/>
                </a:solidFill>
                <a:latin typeface="+mj-ea"/>
                <a:ea typeface="+mj-ea"/>
              </a:rPr>
              <a:t>     </a:t>
            </a:r>
            <a:r>
              <a:rPr lang="en-US" altLang="zh-CN" dirty="0">
                <a:solidFill>
                  <a:schemeClr val="accent2"/>
                </a:solidFill>
                <a:latin typeface="+mj-ea"/>
                <a:ea typeface="+mj-ea"/>
              </a:rPr>
              <a:t>  </a:t>
            </a:r>
            <a:r>
              <a:rPr lang="zh-CN" altLang="en-US" dirty="0">
                <a:solidFill>
                  <a:schemeClr val="accent2"/>
                </a:solidFill>
                <a:latin typeface="+mj-ea"/>
                <a:ea typeface="+mj-ea"/>
              </a:rPr>
              <a:t>邱梁城    信息工程</a:t>
            </a:r>
            <a:endParaRPr lang="zh-CN" altLang="en-US" sz="12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20级本科生</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参加多项嵌入式赛项均取得奖项</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获得国家级大创良好结题以及数学建模省级二等奖等等</a:t>
            </a: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5558155" y="3519805"/>
            <a:ext cx="2619375" cy="1454785"/>
          </a:xfrm>
          <a:prstGeom prst="rect">
            <a:avLst/>
          </a:prstGeom>
          <a:noFill/>
        </p:spPr>
        <p:txBody>
          <a:bodyPr wrap="square" rtlCol="0">
            <a:noAutofit/>
          </a:bodyPr>
          <a:p>
            <a:pPr algn="l">
              <a:buClrTx/>
              <a:buSzTx/>
              <a:buFontTx/>
            </a:pPr>
            <a:r>
              <a:rPr lang="en-US" altLang="zh-CN" dirty="0">
                <a:solidFill>
                  <a:schemeClr val="accent2"/>
                </a:solidFill>
                <a:latin typeface="+mj-ea"/>
                <a:ea typeface="+mj-ea"/>
              </a:rPr>
              <a:t>    </a:t>
            </a:r>
            <a:r>
              <a:rPr lang="zh-CN" altLang="en-US" dirty="0">
                <a:solidFill>
                  <a:schemeClr val="accent2"/>
                </a:solidFill>
                <a:latin typeface="+mj-ea"/>
                <a:ea typeface="+mj-ea"/>
              </a:rPr>
              <a:t>钟屹磊    飞行器设计</a:t>
            </a:r>
            <a:endParaRPr lang="zh-CN" altLang="en-US" sz="12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20级本科生</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具有丰厚的视觉研发经验</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获得省级级大创优秀</a:t>
            </a: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结题</a:t>
            </a: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sym typeface="+mn-ea"/>
              </a:rPr>
              <a:t>中国国家飞行器设计挑战</a:t>
            </a:r>
            <a:r>
              <a:rPr lang="zh-CN" altLang="en-US" sz="1400">
                <a:solidFill>
                  <a:schemeClr val="accent1">
                    <a:lumMod val="60000"/>
                    <a:lumOff val="40000"/>
                  </a:schemeClr>
                </a:solidFill>
                <a:latin typeface="微软雅黑" panose="020B0503020204020204" charset="-122"/>
                <a:ea typeface="微软雅黑" panose="020B0503020204020204" charset="-122"/>
                <a:sym typeface="+mn-ea"/>
              </a:rPr>
              <a:t>赛国家级一等奖等等</a:t>
            </a:r>
            <a:endParaRPr lang="zh-CN" altLang="en-US" sz="1400">
              <a:solidFill>
                <a:schemeClr val="accent1">
                  <a:lumMod val="60000"/>
                  <a:lumOff val="40000"/>
                </a:schemeClr>
              </a:solidFill>
              <a:latin typeface="微软雅黑" panose="020B0503020204020204" charset="-122"/>
              <a:ea typeface="微软雅黑" panose="020B0503020204020204" charset="-122"/>
              <a:sym typeface="+mn-ea"/>
            </a:endParaRPr>
          </a:p>
        </p:txBody>
      </p:sp>
      <p:pic>
        <p:nvPicPr>
          <p:cNvPr id="20" name="图片 19" descr="C:/Users/27445/AppData/Local/Temp/kaimatting_20230702022305/output_20230702022309..pngoutput_20230702022309."/>
          <p:cNvPicPr>
            <a:picLocks noChangeAspect="1"/>
          </p:cNvPicPr>
          <p:nvPr/>
        </p:nvPicPr>
        <p:blipFill>
          <a:blip r:embed="rId4"/>
          <a:stretch>
            <a:fillRect/>
          </a:stretch>
        </p:blipFill>
        <p:spPr>
          <a:xfrm>
            <a:off x="4409440" y="3436620"/>
            <a:ext cx="1148715" cy="1537970"/>
          </a:xfrm>
          <a:prstGeom prst="rect">
            <a:avLst/>
          </a:prstGeom>
        </p:spPr>
      </p:pic>
      <p:pic>
        <p:nvPicPr>
          <p:cNvPr id="514" name="picture 514" descr="C:/Users/27445/AppData/Local/Temp/kaimatting_20230702022556/output_20230702022602..pngoutput_20230702022602."/>
          <p:cNvPicPr>
            <a:picLocks noChangeAspect="1"/>
          </p:cNvPicPr>
          <p:nvPr/>
        </p:nvPicPr>
        <p:blipFill>
          <a:blip r:embed="rId5"/>
          <a:srcRect/>
          <a:stretch>
            <a:fillRect/>
          </a:stretch>
        </p:blipFill>
        <p:spPr>
          <a:xfrm rot="21600000">
            <a:off x="8177530" y="3496945"/>
            <a:ext cx="1189990" cy="1569720"/>
          </a:xfrm>
          <a:prstGeom prst="rect">
            <a:avLst/>
          </a:prstGeom>
        </p:spPr>
      </p:pic>
      <p:sp>
        <p:nvSpPr>
          <p:cNvPr id="24" name="文本框 23"/>
          <p:cNvSpPr txBox="1"/>
          <p:nvPr/>
        </p:nvSpPr>
        <p:spPr>
          <a:xfrm>
            <a:off x="9340850" y="3554730"/>
            <a:ext cx="2893695" cy="1511300"/>
          </a:xfrm>
          <a:prstGeom prst="rect">
            <a:avLst/>
          </a:prstGeom>
          <a:noFill/>
        </p:spPr>
        <p:txBody>
          <a:bodyPr wrap="square" rtlCol="0">
            <a:noAutofit/>
          </a:bodyPr>
          <a:p>
            <a:pPr algn="l">
              <a:buClrTx/>
              <a:buSzTx/>
              <a:buFontTx/>
            </a:pPr>
            <a:r>
              <a:rPr lang="en-US" altLang="zh-CN" dirty="0">
                <a:solidFill>
                  <a:schemeClr val="accent2"/>
                </a:solidFill>
                <a:latin typeface="+mj-ea"/>
                <a:ea typeface="+mj-ea"/>
              </a:rPr>
              <a:t>    </a:t>
            </a:r>
            <a:r>
              <a:rPr lang="zh-CN" altLang="en-US" dirty="0">
                <a:solidFill>
                  <a:schemeClr val="accent2"/>
                </a:solidFill>
                <a:latin typeface="+mj-ea"/>
                <a:ea typeface="+mj-ea"/>
              </a:rPr>
              <a:t>张浦    船舶与海洋工程</a:t>
            </a:r>
            <a:endParaRPr lang="zh-CN" altLang="en-US" sz="12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20级本科生</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具有良好的机械、软件基础</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solidFill>
                  <a:schemeClr val="accent1">
                    <a:lumMod val="60000"/>
                    <a:lumOff val="40000"/>
                  </a:schemeClr>
                </a:solidFill>
                <a:latin typeface="微软雅黑" panose="020B0503020204020204" charset="-122"/>
                <a:ea typeface="微软雅黑" panose="020B0503020204020204" charset="-122"/>
                <a:sym typeface="+mn-ea"/>
              </a:rPr>
              <a:t>国家级大创优秀结题、以第一作者发表</a:t>
            </a:r>
            <a:r>
              <a:rPr lang="en-US" altLang="zh-CN" sz="1400">
                <a:solidFill>
                  <a:schemeClr val="accent1">
                    <a:lumMod val="60000"/>
                    <a:lumOff val="40000"/>
                  </a:schemeClr>
                </a:solidFill>
                <a:latin typeface="微软雅黑" panose="020B0503020204020204" charset="-122"/>
                <a:ea typeface="微软雅黑" panose="020B0503020204020204" charset="-122"/>
                <a:sym typeface="+mn-ea"/>
              </a:rPr>
              <a:t>EI</a:t>
            </a:r>
            <a:r>
              <a:rPr lang="zh-CN" altLang="en-US" sz="1400">
                <a:solidFill>
                  <a:schemeClr val="accent1">
                    <a:lumMod val="60000"/>
                    <a:lumOff val="40000"/>
                  </a:schemeClr>
                </a:solidFill>
                <a:latin typeface="微软雅黑" panose="020B0503020204020204" charset="-122"/>
                <a:ea typeface="微软雅黑" panose="020B0503020204020204" charset="-122"/>
                <a:sym typeface="+mn-ea"/>
              </a:rPr>
              <a:t>论文一篇等等</a:t>
            </a:r>
            <a:endParaRPr lang="zh-CN" altLang="en-US" sz="1400">
              <a:solidFill>
                <a:schemeClr val="accent1">
                  <a:lumMod val="60000"/>
                  <a:lumOff val="40000"/>
                </a:schemeClr>
              </a:solidFill>
              <a:latin typeface="微软雅黑" panose="020B0503020204020204" charset="-122"/>
              <a:ea typeface="微软雅黑" panose="020B0503020204020204" charset="-122"/>
              <a:sym typeface="+mn-ea"/>
            </a:endParaRPr>
          </a:p>
        </p:txBody>
      </p:sp>
      <p:pic>
        <p:nvPicPr>
          <p:cNvPr id="513" name="picture 513" descr="C:/Users/27445/AppData/Local/Temp/kaimatting_20230702022821/output_20230702022832..pngoutput_20230702022832."/>
          <p:cNvPicPr>
            <a:picLocks noChangeAspect="1"/>
          </p:cNvPicPr>
          <p:nvPr/>
        </p:nvPicPr>
        <p:blipFill>
          <a:blip r:embed="rId6"/>
          <a:srcRect/>
          <a:stretch>
            <a:fillRect/>
          </a:stretch>
        </p:blipFill>
        <p:spPr>
          <a:xfrm rot="21600000">
            <a:off x="1876743" y="4974590"/>
            <a:ext cx="1198245" cy="1640840"/>
          </a:xfrm>
          <a:prstGeom prst="rect">
            <a:avLst/>
          </a:prstGeom>
        </p:spPr>
      </p:pic>
      <p:sp>
        <p:nvSpPr>
          <p:cNvPr id="25" name="文本框 24"/>
          <p:cNvSpPr txBox="1"/>
          <p:nvPr/>
        </p:nvSpPr>
        <p:spPr>
          <a:xfrm>
            <a:off x="3075305" y="5139690"/>
            <a:ext cx="2947670" cy="1454785"/>
          </a:xfrm>
          <a:prstGeom prst="rect">
            <a:avLst/>
          </a:prstGeom>
          <a:noFill/>
        </p:spPr>
        <p:txBody>
          <a:bodyPr wrap="square" rtlCol="0">
            <a:noAutofit/>
          </a:bodyPr>
          <a:p>
            <a:pPr algn="l">
              <a:buClrTx/>
              <a:buSzTx/>
              <a:buFontTx/>
            </a:pPr>
            <a:r>
              <a:rPr lang="en-US" altLang="zh-CN" sz="2000" dirty="0">
                <a:solidFill>
                  <a:schemeClr val="accent2"/>
                </a:solidFill>
                <a:latin typeface="+mj-ea"/>
                <a:ea typeface="+mj-ea"/>
              </a:rPr>
              <a:t>     </a:t>
            </a:r>
            <a:r>
              <a:rPr lang="en-US" altLang="zh-CN" dirty="0">
                <a:solidFill>
                  <a:schemeClr val="accent2"/>
                </a:solidFill>
                <a:latin typeface="+mj-ea"/>
                <a:ea typeface="+mj-ea"/>
              </a:rPr>
              <a:t>  </a:t>
            </a:r>
            <a:r>
              <a:rPr lang="zh-CN" altLang="en-US" dirty="0">
                <a:solidFill>
                  <a:schemeClr val="accent2"/>
                </a:solidFill>
                <a:latin typeface="+mj-ea"/>
                <a:ea typeface="+mj-ea"/>
              </a:rPr>
              <a:t>陈汉    水声</a:t>
            </a:r>
            <a:r>
              <a:rPr lang="zh-CN" altLang="en-US" dirty="0">
                <a:solidFill>
                  <a:schemeClr val="accent2"/>
                </a:solidFill>
                <a:latin typeface="+mj-ea"/>
                <a:ea typeface="+mj-ea"/>
              </a:rPr>
              <a:t>工程</a:t>
            </a:r>
            <a:endParaRPr lang="zh-CN" altLang="en-US" sz="12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20级本科生</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具有丰厚的参赛经验</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获得省级大创良好结题以及数学建模校级三</a:t>
            </a: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等奖等等</a:t>
            </a: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p:txBody>
      </p:sp>
      <p:pic>
        <p:nvPicPr>
          <p:cNvPr id="26" name="图片 25" descr="C:/Users/27445/AppData/Local/Temp/kaimatting_20230702022934/output_20230702022937..pngoutput_20230702022937."/>
          <p:cNvPicPr>
            <a:picLocks noChangeAspect="1"/>
          </p:cNvPicPr>
          <p:nvPr/>
        </p:nvPicPr>
        <p:blipFill>
          <a:blip r:embed="rId7"/>
          <a:stretch>
            <a:fillRect/>
          </a:stretch>
        </p:blipFill>
        <p:spPr>
          <a:xfrm>
            <a:off x="6022975" y="5033010"/>
            <a:ext cx="1257935" cy="1582420"/>
          </a:xfrm>
          <a:prstGeom prst="rect">
            <a:avLst/>
          </a:prstGeom>
        </p:spPr>
      </p:pic>
      <p:sp>
        <p:nvSpPr>
          <p:cNvPr id="27" name="文本框 26"/>
          <p:cNvSpPr txBox="1"/>
          <p:nvPr/>
        </p:nvSpPr>
        <p:spPr>
          <a:xfrm>
            <a:off x="7430770" y="5139690"/>
            <a:ext cx="2947670" cy="1454785"/>
          </a:xfrm>
          <a:prstGeom prst="rect">
            <a:avLst/>
          </a:prstGeom>
          <a:noFill/>
        </p:spPr>
        <p:txBody>
          <a:bodyPr wrap="square" rtlCol="0">
            <a:noAutofit/>
          </a:bodyPr>
          <a:p>
            <a:pPr algn="l">
              <a:buClrTx/>
              <a:buSzTx/>
              <a:buFontTx/>
            </a:pPr>
            <a:r>
              <a:rPr lang="en-US" altLang="zh-CN" sz="2000" dirty="0">
                <a:solidFill>
                  <a:schemeClr val="accent2"/>
                </a:solidFill>
                <a:latin typeface="+mj-ea"/>
                <a:ea typeface="+mj-ea"/>
              </a:rPr>
              <a:t>     </a:t>
            </a:r>
            <a:r>
              <a:rPr lang="en-US" altLang="zh-CN" dirty="0">
                <a:solidFill>
                  <a:schemeClr val="accent2"/>
                </a:solidFill>
                <a:latin typeface="+mj-ea"/>
                <a:ea typeface="+mj-ea"/>
              </a:rPr>
              <a:t>     </a:t>
            </a:r>
            <a:r>
              <a:rPr lang="zh-CN" altLang="en-US" dirty="0">
                <a:solidFill>
                  <a:schemeClr val="accent2"/>
                </a:solidFill>
                <a:latin typeface="+mj-ea"/>
                <a:ea typeface="+mj-ea"/>
              </a:rPr>
              <a:t>邓平</a:t>
            </a:r>
            <a:r>
              <a:rPr lang="zh-CN" altLang="en-US" dirty="0">
                <a:solidFill>
                  <a:schemeClr val="accent2"/>
                </a:solidFill>
                <a:latin typeface="+mj-ea"/>
                <a:ea typeface="+mj-ea"/>
              </a:rPr>
              <a:t>    信息工程</a:t>
            </a:r>
            <a:endParaRPr lang="zh-CN" altLang="en-US" sz="12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20级本科生</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latin typeface="微软雅黑" panose="020B0503020204020204" charset="-122"/>
                <a:ea typeface="微软雅黑" panose="020B0503020204020204" charset="-122"/>
                <a:cs typeface="微软雅黑" panose="020B0503020204020204" charset="-122"/>
              </a:rPr>
              <a:t>具有丰厚</a:t>
            </a:r>
            <a:r>
              <a:rPr lang="zh-CN" altLang="en-US" sz="1400">
                <a:latin typeface="微软雅黑" panose="020B0503020204020204" charset="-122"/>
                <a:ea typeface="微软雅黑" panose="020B0503020204020204" charset="-122"/>
                <a:cs typeface="微软雅黑" panose="020B0503020204020204" charset="-122"/>
              </a:rPr>
              <a:t>的参赛经验</a:t>
            </a:r>
            <a:endParaRPr lang="zh-CN" altLang="en-US" sz="1400">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获得国家级大创优秀</a:t>
            </a: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结题以及国家发明专利一项</a:t>
            </a:r>
            <a:r>
              <a:rPr lang="zh-CN" altLang="en-US" sz="1400">
                <a:solidFill>
                  <a:schemeClr val="accent1">
                    <a:lumMod val="60000"/>
                    <a:lumOff val="40000"/>
                  </a:schemeClr>
                </a:solidFill>
                <a:latin typeface="微软雅黑" panose="020B0503020204020204" charset="-122"/>
                <a:ea typeface="微软雅黑" panose="020B0503020204020204" charset="-122"/>
                <a:cs typeface="微软雅黑" panose="020B0503020204020204" charset="-122"/>
              </a:rPr>
              <a:t>等等</a:t>
            </a: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a:p>
            <a:pPr algn="ctr">
              <a:lnSpc>
                <a:spcPct val="110000"/>
              </a:lnSpc>
              <a:buClrTx/>
              <a:buSzTx/>
              <a:buNone/>
            </a:pPr>
            <a:endParaRPr lang="zh-CN" altLang="en-US" sz="1200">
              <a:solidFill>
                <a:srgbClr val="B33B4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项目</a:t>
            </a:r>
            <a:r>
              <a:rPr lang="zh-CN" altLang="en-US" sz="5400" dirty="0">
                <a:solidFill>
                  <a:schemeClr val="accent2"/>
                </a:solidFill>
                <a:latin typeface="+mj-ea"/>
                <a:ea typeface="+mj-ea"/>
              </a:rPr>
              <a:t>内容</a:t>
            </a:r>
            <a:endParaRPr lang="zh-CN" altLang="en-US" sz="5400" dirty="0">
              <a:solidFill>
                <a:schemeClr val="accent2"/>
              </a:solidFill>
              <a:latin typeface="+mj-ea"/>
              <a:ea typeface="+mj-ea"/>
            </a:endParaRP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第二部分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13" name="文本框 12"/>
          <p:cNvSpPr txBox="1"/>
          <p:nvPr/>
        </p:nvSpPr>
        <p:spPr>
          <a:xfrm>
            <a:off x="1642110" y="4297045"/>
            <a:ext cx="3595370" cy="1106805"/>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硬件软件</a:t>
            </a: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综合设计</a:t>
            </a:r>
            <a:endPar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indent="0" algn="just">
              <a:lnSpc>
                <a:spcPct val="120000"/>
              </a:lnSpc>
              <a:buClr>
                <a:schemeClr val="accent2"/>
              </a:buClr>
              <a:buFont typeface="Arial" panose="020B0604020202020204" pitchFamily="34" charset="0"/>
              <a:buNone/>
            </a:pPr>
            <a:r>
              <a:rPr lang="en-US" altLang="zh-CN"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推动项目持续前进</a:t>
            </a:r>
            <a:endPar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文本框 13"/>
          <p:cNvSpPr txBox="1"/>
          <p:nvPr/>
        </p:nvSpPr>
        <p:spPr>
          <a:xfrm>
            <a:off x="1062990" y="1281430"/>
            <a:ext cx="3104515" cy="492125"/>
          </a:xfrm>
          <a:prstGeom prst="rect">
            <a:avLst/>
          </a:prstGeom>
          <a:noFill/>
        </p:spPr>
        <p:txBody>
          <a:bodyPr wrap="square" lIns="0" tIns="0" rIns="0" bIns="0" rtlCol="0">
            <a:spAutoFit/>
          </a:bodyPr>
          <a:p>
            <a:pPr algn="l"/>
            <a:r>
              <a:rPr lang="zh-CN" altLang="en-US" sz="3200" b="1" dirty="0">
                <a:solidFill>
                  <a:schemeClr val="tx1"/>
                </a:solidFill>
                <a:latin typeface="+mj-ea"/>
                <a:ea typeface="+mj-ea"/>
                <a:sym typeface="+mn-ea"/>
              </a:rPr>
              <a:t>实施方案进行</a:t>
            </a:r>
            <a:endParaRPr lang="zh-CN" altLang="en-US" sz="3200" b="1" dirty="0">
              <a:solidFill>
                <a:schemeClr val="tx1"/>
              </a:solidFill>
              <a:latin typeface="+mj-ea"/>
              <a:ea typeface="+mj-ea"/>
              <a:sym typeface="+mn-ea"/>
            </a:endParaRPr>
          </a:p>
        </p:txBody>
      </p:sp>
      <p:grpSp>
        <p:nvGrpSpPr>
          <p:cNvPr id="16" name="组合 15"/>
          <p:cNvGrpSpPr/>
          <p:nvPr/>
        </p:nvGrpSpPr>
        <p:grpSpPr>
          <a:xfrm rot="0">
            <a:off x="661632" y="2043430"/>
            <a:ext cx="7447823" cy="2253843"/>
            <a:chOff x="10149" y="3860"/>
            <a:chExt cx="11060" cy="4131"/>
          </a:xfrm>
        </p:grpSpPr>
        <p:pic>
          <p:nvPicPr>
            <p:cNvPr id="17" name="图片 16"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50" y="3976"/>
              <a:ext cx="536" cy="536"/>
            </a:xfrm>
            <a:prstGeom prst="rect">
              <a:avLst/>
            </a:prstGeom>
          </p:spPr>
        </p:pic>
        <p:pic>
          <p:nvPicPr>
            <p:cNvPr id="19" name="图片 18"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50" y="4833"/>
              <a:ext cx="536" cy="536"/>
            </a:xfrm>
            <a:prstGeom prst="rect">
              <a:avLst/>
            </a:prstGeom>
          </p:spPr>
        </p:pic>
        <p:pic>
          <p:nvPicPr>
            <p:cNvPr id="21" name="图片 20"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50" y="5720"/>
              <a:ext cx="536" cy="536"/>
            </a:xfrm>
            <a:prstGeom prst="rect">
              <a:avLst/>
            </a:prstGeom>
          </p:spPr>
        </p:pic>
        <p:pic>
          <p:nvPicPr>
            <p:cNvPr id="22" name="图片 21"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49" y="6606"/>
              <a:ext cx="536" cy="536"/>
            </a:xfrm>
            <a:prstGeom prst="rect">
              <a:avLst/>
            </a:prstGeom>
          </p:spPr>
        </p:pic>
        <p:sp>
          <p:nvSpPr>
            <p:cNvPr id="23" name="文本框 22"/>
            <p:cNvSpPr txBox="1"/>
            <p:nvPr/>
          </p:nvSpPr>
          <p:spPr>
            <a:xfrm>
              <a:off x="10685" y="4696"/>
              <a:ext cx="9146"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smtClean="0">
                  <a:solidFill>
                    <a:schemeClr val="accent2">
                      <a:lumMod val="75000"/>
                    </a:schemeClr>
                  </a:solidFill>
                  <a:latin typeface="+mj-ea"/>
                  <a:ea typeface="+mj-ea"/>
                  <a:sym typeface="+mn-ea"/>
                </a:rPr>
                <a:t>研究无人船集群分布式能耗优化控制方法</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 name="文本框 28"/>
            <p:cNvSpPr txBox="1"/>
            <p:nvPr/>
          </p:nvSpPr>
          <p:spPr>
            <a:xfrm>
              <a:off x="10685" y="6367"/>
              <a:ext cx="6678" cy="1624"/>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smtClean="0">
                  <a:solidFill>
                    <a:schemeClr val="accent2">
                      <a:lumMod val="75000"/>
                    </a:schemeClr>
                  </a:solidFill>
                  <a:latin typeface="+mj-ea"/>
                  <a:ea typeface="+mj-ea"/>
                  <a:sym typeface="+mn-ea"/>
                </a:rPr>
                <a:t>实验验证与最终呈现</a:t>
              </a:r>
              <a:endPar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algn="just">
                <a:lnSpc>
                  <a:spcPct val="120000"/>
                </a:lnSpc>
                <a:buClr>
                  <a:schemeClr val="accent2"/>
                </a:buClr>
                <a:buSzTx/>
                <a:buFont typeface="Arial" panose="020B0604020202020204" pitchFamily="34" charset="0"/>
                <a:buNone/>
              </a:pP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文本框 29"/>
            <p:cNvSpPr txBox="1"/>
            <p:nvPr/>
          </p:nvSpPr>
          <p:spPr>
            <a:xfrm>
              <a:off x="10838" y="5650"/>
              <a:ext cx="10371" cy="676"/>
            </a:xfrm>
            <a:prstGeom prst="rect">
              <a:avLst/>
            </a:prstGeom>
            <a:noFill/>
          </p:spPr>
          <p:txBody>
            <a:bodyPr wrap="square" lIns="0" tIns="0" rIns="0" bIns="0" rtlCol="0">
              <a:spAutoFit/>
            </a:bodyPr>
            <a:p>
              <a:pPr algn="l"/>
              <a:r>
                <a:rPr lang="zh-CN" altLang="en-US" sz="2400" b="1" dirty="0" smtClean="0">
                  <a:solidFill>
                    <a:schemeClr val="accent2">
                      <a:lumMod val="75000"/>
                    </a:schemeClr>
                  </a:solidFill>
                  <a:latin typeface="+mj-ea"/>
                  <a:ea typeface="+mj-ea"/>
                  <a:sym typeface="+mn-ea"/>
                </a:rPr>
                <a:t>研究无人船集群分布式侦察探测应用与场景</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文本框 30"/>
            <p:cNvSpPr txBox="1"/>
            <p:nvPr/>
          </p:nvSpPr>
          <p:spPr>
            <a:xfrm>
              <a:off x="11696" y="7468"/>
              <a:ext cx="5370" cy="464"/>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endParaRPr lang="zh-CN" altLang="en-US" sz="1600" dirty="0">
                <a:solidFill>
                  <a:srgbClr val="3B3B3B"/>
                </a:solidFill>
                <a:latin typeface="+mn-ea"/>
                <a:cs typeface="微软雅黑" panose="020B0503020204020204" charset="-122"/>
                <a:sym typeface="微软雅黑" panose="020B0503020204020204" charset="-122"/>
              </a:endParaRPr>
            </a:p>
          </p:txBody>
        </p:sp>
        <p:sp>
          <p:nvSpPr>
            <p:cNvPr id="32" name="文本框 31"/>
            <p:cNvSpPr txBox="1"/>
            <p:nvPr/>
          </p:nvSpPr>
          <p:spPr>
            <a:xfrm>
              <a:off x="10686" y="3860"/>
              <a:ext cx="10371" cy="811"/>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400" b="1" dirty="0" smtClean="0">
                  <a:solidFill>
                    <a:schemeClr val="accent2">
                      <a:lumMod val="75000"/>
                    </a:schemeClr>
                  </a:solidFill>
                  <a:latin typeface="+mj-ea"/>
                  <a:ea typeface="+mj-ea"/>
                  <a:sym typeface="+mn-ea"/>
                </a:rPr>
                <a:t>研究通信时延下无人船集群协同控制方法</a:t>
              </a: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44" name="组合 143"/>
          <p:cNvGrpSpPr/>
          <p:nvPr/>
        </p:nvGrpSpPr>
        <p:grpSpPr>
          <a:xfrm>
            <a:off x="-10160" y="5207000"/>
            <a:ext cx="12202160" cy="1650365"/>
            <a:chOff x="-1" y="4574392"/>
            <a:chExt cx="12192002" cy="2283609"/>
          </a:xfrm>
        </p:grpSpPr>
        <p:sp>
          <p:nvSpPr>
            <p:cNvPr id="92" name="矩形 91"/>
            <p:cNvSpPr/>
            <p:nvPr/>
          </p:nvSpPr>
          <p:spPr>
            <a:xfrm>
              <a:off x="-1" y="5232400"/>
              <a:ext cx="12191901" cy="162560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1" name="图片 130"/>
            <p:cNvPicPr>
              <a:picLocks noChangeAspect="1"/>
            </p:cNvPicPr>
            <p:nvPr/>
          </p:nvPicPr>
          <p:blipFill>
            <a:blip r:embed="rId3">
              <a:duotone>
                <a:schemeClr val="accent2">
                  <a:shade val="45000"/>
                  <a:satMod val="135000"/>
                </a:schemeClr>
                <a:prstClr val="white"/>
              </a:duotone>
            </a:blip>
            <a:srcRect r="4516" b="7338"/>
            <a:stretch>
              <a:fillRect/>
            </a:stretch>
          </p:blipFill>
          <p:spPr>
            <a:xfrm>
              <a:off x="7036534" y="4592682"/>
              <a:ext cx="5155467" cy="2265319"/>
            </a:xfrm>
            <a:custGeom>
              <a:avLst/>
              <a:gdLst>
                <a:gd name="connsiteX0" fmla="*/ 0 w 5155467"/>
                <a:gd name="connsiteY0" fmla="*/ 0 h 2265319"/>
                <a:gd name="connsiteX1" fmla="*/ 5155467 w 5155467"/>
                <a:gd name="connsiteY1" fmla="*/ 0 h 2265319"/>
                <a:gd name="connsiteX2" fmla="*/ 5155467 w 5155467"/>
                <a:gd name="connsiteY2" fmla="*/ 2265319 h 2265319"/>
                <a:gd name="connsiteX3" fmla="*/ 0 w 5155467"/>
                <a:gd name="connsiteY3" fmla="*/ 2265319 h 2265319"/>
              </a:gdLst>
              <a:ahLst/>
              <a:cxnLst>
                <a:cxn ang="0">
                  <a:pos x="connsiteX0" y="connsiteY0"/>
                </a:cxn>
                <a:cxn ang="0">
                  <a:pos x="connsiteX1" y="connsiteY1"/>
                </a:cxn>
                <a:cxn ang="0">
                  <a:pos x="connsiteX2" y="connsiteY2"/>
                </a:cxn>
                <a:cxn ang="0">
                  <a:pos x="connsiteX3" y="connsiteY3"/>
                </a:cxn>
              </a:cxnLst>
              <a:rect l="l" t="t" r="r" b="b"/>
              <a:pathLst>
                <a:path w="5155467" h="2265319">
                  <a:moveTo>
                    <a:pt x="0" y="0"/>
                  </a:moveTo>
                  <a:lnTo>
                    <a:pt x="5155467" y="0"/>
                  </a:lnTo>
                  <a:lnTo>
                    <a:pt x="5155467" y="2265319"/>
                  </a:lnTo>
                  <a:lnTo>
                    <a:pt x="0" y="2265319"/>
                  </a:lnTo>
                  <a:close/>
                </a:path>
              </a:pathLst>
            </a:custGeom>
          </p:spPr>
        </p:pic>
        <p:pic>
          <p:nvPicPr>
            <p:cNvPr id="133" name="图片 132"/>
            <p:cNvPicPr>
              <a:picLocks noChangeAspect="1"/>
            </p:cNvPicPr>
            <p:nvPr/>
          </p:nvPicPr>
          <p:blipFill>
            <a:blip r:embed="rId4">
              <a:alphaModFix amt="80000"/>
              <a:duotone>
                <a:schemeClr val="accent2">
                  <a:shade val="45000"/>
                  <a:satMod val="135000"/>
                </a:schemeClr>
                <a:prstClr val="white"/>
              </a:duotone>
            </a:blip>
            <a:srcRect l="4516" b="7283"/>
            <a:stretch>
              <a:fillRect/>
            </a:stretch>
          </p:blipFill>
          <p:spPr>
            <a:xfrm>
              <a:off x="1" y="4574392"/>
              <a:ext cx="5155465" cy="2283608"/>
            </a:xfrm>
            <a:custGeom>
              <a:avLst/>
              <a:gdLst>
                <a:gd name="connsiteX0" fmla="*/ 0 w 5155465"/>
                <a:gd name="connsiteY0" fmla="*/ 0 h 2283608"/>
                <a:gd name="connsiteX1" fmla="*/ 5155465 w 5155465"/>
                <a:gd name="connsiteY1" fmla="*/ 0 h 2283608"/>
                <a:gd name="connsiteX2" fmla="*/ 5155465 w 5155465"/>
                <a:gd name="connsiteY2" fmla="*/ 2283608 h 2283608"/>
                <a:gd name="connsiteX3" fmla="*/ 0 w 5155465"/>
                <a:gd name="connsiteY3" fmla="*/ 2283608 h 2283608"/>
              </a:gdLst>
              <a:ahLst/>
              <a:cxnLst>
                <a:cxn ang="0">
                  <a:pos x="connsiteX0" y="connsiteY0"/>
                </a:cxn>
                <a:cxn ang="0">
                  <a:pos x="connsiteX1" y="connsiteY1"/>
                </a:cxn>
                <a:cxn ang="0">
                  <a:pos x="connsiteX2" y="connsiteY2"/>
                </a:cxn>
                <a:cxn ang="0">
                  <a:pos x="connsiteX3" y="connsiteY3"/>
                </a:cxn>
              </a:cxnLst>
              <a:rect l="l" t="t" r="r" b="b"/>
              <a:pathLst>
                <a:path w="5155465" h="2283608">
                  <a:moveTo>
                    <a:pt x="0" y="0"/>
                  </a:moveTo>
                  <a:lnTo>
                    <a:pt x="5155465" y="0"/>
                  </a:lnTo>
                  <a:lnTo>
                    <a:pt x="5155465" y="2283608"/>
                  </a:lnTo>
                  <a:lnTo>
                    <a:pt x="0" y="2283608"/>
                  </a:lnTo>
                  <a:close/>
                </a:path>
              </a:pathLst>
            </a:custGeom>
          </p:spPr>
        </p:pic>
        <p:sp>
          <p:nvSpPr>
            <p:cNvPr id="83" name="文本框 82"/>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35" name="文本框 34"/>
          <p:cNvSpPr txBox="1"/>
          <p:nvPr/>
        </p:nvSpPr>
        <p:spPr>
          <a:xfrm>
            <a:off x="261011" y="5732777"/>
            <a:ext cx="11070436" cy="977265"/>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rPr>
              <a:t>通过大学生创新创业计划的开展，保证了硬件平台的搭建，多元化团队为软件编写提供可靠支撑，指导老师为项目提供可靠指导</a:t>
            </a:r>
            <a:endParaRPr lang="zh-CN" altLang="en-US" sz="2400" b="1" dirty="0">
              <a:solidFill>
                <a:schemeClr val="tx1"/>
              </a:solidFill>
              <a:latin typeface="微软雅黑" panose="020B0503020204020204" charset="-122"/>
              <a:ea typeface="微软雅黑" panose="020B0503020204020204" charset="-122"/>
            </a:endParaRPr>
          </a:p>
        </p:txBody>
      </p:sp>
      <p:sp>
        <p:nvSpPr>
          <p:cNvPr id="4"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实施方案</a:t>
            </a:r>
            <a:endParaRPr dirty="0"/>
          </a:p>
        </p:txBody>
      </p:sp>
      <p:pic>
        <p:nvPicPr>
          <p:cNvPr id="6" name="图片 5" descr="C:/Users/27445/AppData/Local/Temp/kaimatting_20230702001937/output_20230702001940..pngoutput_20230702001940."/>
          <p:cNvPicPr>
            <a:picLocks noChangeAspect="1"/>
          </p:cNvPicPr>
          <p:nvPr/>
        </p:nvPicPr>
        <p:blipFill>
          <a:blip r:embed="rId5"/>
          <a:stretch>
            <a:fillRect/>
          </a:stretch>
        </p:blipFill>
        <p:spPr>
          <a:xfrm>
            <a:off x="7172960" y="1452245"/>
            <a:ext cx="4503420" cy="38779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项目内容</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总体设计</a:t>
            </a:r>
            <a:endParaRPr dirty="0"/>
          </a:p>
        </p:txBody>
      </p:sp>
      <p:sp>
        <p:nvSpPr>
          <p:cNvPr id="3" name="文本框 2"/>
          <p:cNvSpPr txBox="1"/>
          <p:nvPr/>
        </p:nvSpPr>
        <p:spPr>
          <a:xfrm>
            <a:off x="558165" y="876935"/>
            <a:ext cx="338899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外部资源的充分利用</a:t>
            </a:r>
            <a:endParaRPr lang="zh-CN" altLang="en-US" sz="2800" b="1">
              <a:gradFill>
                <a:gsLst>
                  <a:gs pos="0">
                    <a:srgbClr val="012D86"/>
                  </a:gs>
                  <a:gs pos="100000">
                    <a:srgbClr val="0E2557"/>
                  </a:gs>
                </a:gsLst>
                <a:lin scaled="0"/>
              </a:gradFill>
              <a:sym typeface="+mn-ea"/>
            </a:endParaRPr>
          </a:p>
        </p:txBody>
      </p:sp>
      <p:sp>
        <p:nvSpPr>
          <p:cNvPr id="8" name="文本框 7"/>
          <p:cNvSpPr txBox="1"/>
          <p:nvPr/>
        </p:nvSpPr>
        <p:spPr>
          <a:xfrm>
            <a:off x="349885" y="1555115"/>
            <a:ext cx="5834380" cy="977265"/>
          </a:xfrm>
          <a:prstGeom prst="rect">
            <a:avLst/>
          </a:prstGeom>
          <a:noFill/>
        </p:spPr>
        <p:txBody>
          <a:bodyPr wrap="square" rtlCol="0" anchor="t">
            <a:spAutoFit/>
          </a:bodyPr>
          <a:p>
            <a:pPr fontAlgn="auto">
              <a:lnSpc>
                <a:spcPct val="120000"/>
              </a:lnSpc>
            </a:pPr>
            <a:r>
              <a:rPr lang="en-US" altLang="zh-CN" sz="2000" b="1"/>
              <a:t>        </a:t>
            </a:r>
            <a:r>
              <a:rPr lang="en-US" altLang="zh-CN" sz="2000" b="1">
                <a:latin typeface="微软雅黑" panose="020B0503020204020204" charset="-122"/>
                <a:ea typeface="微软雅黑" panose="020B0503020204020204" charset="-122"/>
                <a:cs typeface="微软雅黑" panose="020B0503020204020204" charset="-122"/>
              </a:rPr>
              <a:t>  </a:t>
            </a:r>
            <a:r>
              <a:rPr lang="zh-CN" altLang="en-US" sz="2000" b="1">
                <a:latin typeface="微软雅黑" panose="020B0503020204020204" charset="-122"/>
                <a:ea typeface="微软雅黑" panose="020B0503020204020204" charset="-122"/>
                <a:cs typeface="微软雅黑" panose="020B0503020204020204" charset="-122"/>
              </a:rPr>
              <a:t>通过</a:t>
            </a:r>
            <a:r>
              <a:rPr lang="zh-CN" altLang="en-US" sz="2400" b="1">
                <a:solidFill>
                  <a:schemeClr val="accent2">
                    <a:lumMod val="90000"/>
                    <a:lumOff val="10000"/>
                  </a:schemeClr>
                </a:solidFill>
                <a:latin typeface="微软雅黑" panose="020B0503020204020204" charset="-122"/>
                <a:ea typeface="微软雅黑" panose="020B0503020204020204" charset="-122"/>
                <a:cs typeface="微软雅黑" panose="020B0503020204020204" charset="-122"/>
              </a:rPr>
              <a:t>充分利用课题组的设备与网络外部资源</a:t>
            </a:r>
            <a:r>
              <a:rPr lang="zh-CN" altLang="en-US" sz="2000" b="1">
                <a:latin typeface="微软雅黑" panose="020B0503020204020204" charset="-122"/>
                <a:ea typeface="微软雅黑" panose="020B0503020204020204" charset="-122"/>
                <a:cs typeface="微软雅黑" panose="020B0503020204020204" charset="-122"/>
              </a:rPr>
              <a:t>为项目的进行带来有力支撑</a:t>
            </a:r>
            <a:endParaRPr lang="zh-CN" altLang="en-US" sz="2000" b="1">
              <a:latin typeface="微软雅黑" panose="020B0503020204020204" charset="-122"/>
              <a:ea typeface="微软雅黑" panose="020B0503020204020204" charset="-122"/>
              <a:cs typeface="微软雅黑" panose="020B0503020204020204" charset="-122"/>
            </a:endParaRPr>
          </a:p>
        </p:txBody>
      </p:sp>
      <p:pic>
        <p:nvPicPr>
          <p:cNvPr id="9" name="图片 8"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3555" y="2855595"/>
            <a:ext cx="320675" cy="320675"/>
          </a:xfrm>
          <a:prstGeom prst="rect">
            <a:avLst/>
          </a:prstGeom>
        </p:spPr>
      </p:pic>
      <p:pic>
        <p:nvPicPr>
          <p:cNvPr id="11" name="图片 10"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3555" y="3817620"/>
            <a:ext cx="320675" cy="320675"/>
          </a:xfrm>
          <a:prstGeom prst="rect">
            <a:avLst/>
          </a:prstGeom>
        </p:spPr>
      </p:pic>
      <p:pic>
        <p:nvPicPr>
          <p:cNvPr id="13" name="图片 12"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3555" y="4928870"/>
            <a:ext cx="320675" cy="320675"/>
          </a:xfrm>
          <a:prstGeom prst="rect">
            <a:avLst/>
          </a:prstGeom>
        </p:spPr>
      </p:pic>
      <p:pic>
        <p:nvPicPr>
          <p:cNvPr id="101" name="图片 100" descr="图片包含 烟, 黑暗, 飞行, 游戏机&#10;&#10;描述已自动生成"/>
          <p:cNvPicPr>
            <a:picLocks noChangeAspect="1"/>
          </p:cNvPicPr>
          <p:nvPr/>
        </p:nvPicPr>
        <p:blipFill>
          <a:blip r:embed="rId3">
            <a:extLst>
              <a:ext uri="{28A0092B-C50C-407E-A947-70E740481C1C}">
                <a14:useLocalDpi xmlns:a14="http://schemas.microsoft.com/office/drawing/2010/main" val="0"/>
              </a:ext>
            </a:extLst>
          </a:blip>
          <a:srcRect r="15583" b="51632"/>
          <a:stretch>
            <a:fillRect/>
          </a:stretch>
        </p:blipFill>
        <p:spPr>
          <a:xfrm>
            <a:off x="8065135" y="5123180"/>
            <a:ext cx="4502150" cy="16065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sp>
        <p:nvSpPr>
          <p:cNvPr id="15" name="文本框 14"/>
          <p:cNvSpPr txBox="1"/>
          <p:nvPr/>
        </p:nvSpPr>
        <p:spPr>
          <a:xfrm>
            <a:off x="944880" y="2693670"/>
            <a:ext cx="5330825" cy="1260475"/>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charset="-122"/>
                <a:ea typeface="微软雅黑" panose="020B0503020204020204" charset="-122"/>
                <a:sym typeface="+mn-ea"/>
              </a:rPr>
              <a:t>设备与平台</a:t>
            </a:r>
            <a:r>
              <a:rPr lang="zh-CN" altLang="en-US"/>
              <a:t> ：</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课题组拥有多组开发板以及小型无人船的设备基础，同时</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借助指导老师关于多智能体协同控制方面的研究成果</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，寻求理论帮助。</a:t>
            </a:r>
            <a:endParaRPr lang="zh-CN" altLang="en-US" dirty="0">
              <a:solidFill>
                <a:schemeClr val="tx1">
                  <a:lumMod val="75000"/>
                  <a:lumOff val="25000"/>
                </a:schemeClr>
              </a:solidFill>
              <a:latin typeface="微软雅黑" panose="020B0503020204020204" charset="-122"/>
              <a:ea typeface="微软雅黑" panose="020B0503020204020204" charset="-122"/>
              <a:sym typeface="+mn-ea"/>
            </a:endParaRPr>
          </a:p>
          <a:p>
            <a:endParaRPr lang="zh-CN" altLang="en-US"/>
          </a:p>
        </p:txBody>
      </p:sp>
      <p:sp>
        <p:nvSpPr>
          <p:cNvPr id="17" name="文本框 16"/>
          <p:cNvSpPr txBox="1"/>
          <p:nvPr/>
        </p:nvSpPr>
        <p:spPr>
          <a:xfrm>
            <a:off x="944880" y="3744595"/>
            <a:ext cx="5330825" cy="983615"/>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charset="-122"/>
                <a:ea typeface="微软雅黑" panose="020B0503020204020204" charset="-122"/>
                <a:sym typeface="+mn-ea"/>
              </a:rPr>
              <a:t>实验平台</a:t>
            </a:r>
            <a:r>
              <a:rPr lang="zh-CN" altLang="en-US"/>
              <a:t> ：</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借用西工大航海学院所拥有的多座</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重点实验室，水井实验室和新校区综合实验湖</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等，为本项目搭建一个良好的实验平台。</a:t>
            </a:r>
            <a:endParaRPr lang="zh-CN" altLang="en-US"/>
          </a:p>
        </p:txBody>
      </p:sp>
      <p:sp>
        <p:nvSpPr>
          <p:cNvPr id="18" name="文本框 17"/>
          <p:cNvSpPr txBox="1"/>
          <p:nvPr/>
        </p:nvSpPr>
        <p:spPr>
          <a:xfrm>
            <a:off x="944880" y="4766945"/>
            <a:ext cx="5330825" cy="983615"/>
          </a:xfrm>
          <a:prstGeom prst="rect">
            <a:avLst/>
          </a:prstGeom>
          <a:noFill/>
        </p:spPr>
        <p:txBody>
          <a:bodyPr wrap="square" rtlCol="0">
            <a:spAutoFit/>
          </a:bodyPr>
          <a:p>
            <a:r>
              <a:rPr lang="zh-CN" altLang="en-US" b="1" dirty="0">
                <a:solidFill>
                  <a:schemeClr val="tx1">
                    <a:lumMod val="75000"/>
                    <a:lumOff val="25000"/>
                  </a:schemeClr>
                </a:solidFill>
                <a:latin typeface="微软雅黑" panose="020B0503020204020204" charset="-122"/>
                <a:ea typeface="微软雅黑" panose="020B0503020204020204" charset="-122"/>
                <a:sym typeface="+mn-ea"/>
              </a:rPr>
              <a:t>完善与验证</a:t>
            </a:r>
            <a:r>
              <a:rPr lang="zh-CN" altLang="en-US"/>
              <a:t>  ：</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购置专用的</a:t>
            </a:r>
            <a:r>
              <a:rPr lang="zh-CN" altLang="en-US" sz="2000" b="1" dirty="0">
                <a:solidFill>
                  <a:schemeClr val="accent2">
                    <a:lumMod val="90000"/>
                    <a:lumOff val="10000"/>
                  </a:schemeClr>
                </a:solidFill>
                <a:latin typeface="微软雅黑" panose="020B0503020204020204" charset="-122"/>
                <a:ea typeface="微软雅黑" panose="020B0503020204020204" charset="-122"/>
                <a:sym typeface="+mn-ea"/>
              </a:rPr>
              <a:t>工控机设备和相关实验材料</a:t>
            </a:r>
            <a:r>
              <a:rPr lang="zh-CN" altLang="en-US" dirty="0">
                <a:solidFill>
                  <a:schemeClr val="tx1">
                    <a:lumMod val="75000"/>
                    <a:lumOff val="25000"/>
                  </a:schemeClr>
                </a:solidFill>
                <a:latin typeface="微软雅黑" panose="020B0503020204020204" charset="-122"/>
                <a:ea typeface="微软雅黑" panose="020B0503020204020204" charset="-122"/>
                <a:sym typeface="+mn-ea"/>
              </a:rPr>
              <a:t>对搭建无人船集群实验平台，进而对所提出算法进行合理实验验证。</a:t>
            </a:r>
            <a:endParaRPr lang="zh-CN" altLang="en-US"/>
          </a:p>
        </p:txBody>
      </p:sp>
      <p:pic>
        <p:nvPicPr>
          <p:cNvPr id="4" name="图片 4" descr="C:\Users\张卓\AppData\Local\Microsoft\Windows\INetCache\Content.Word\微信图片_2021052521423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783705" y="1130935"/>
            <a:ext cx="1833245" cy="2289175"/>
          </a:xfrm>
          <a:prstGeom prst="rect">
            <a:avLst/>
          </a:prstGeom>
          <a:noFill/>
          <a:ln>
            <a:noFill/>
          </a:ln>
          <a:effectLst>
            <a:outerShdw blurRad="50800" dist="38100" dir="10800000" algn="r" rotWithShape="0">
              <a:prstClr val="black">
                <a:alpha val="40000"/>
              </a:prstClr>
            </a:outerShdw>
          </a:effectLst>
        </p:spPr>
      </p:pic>
      <p:pic>
        <p:nvPicPr>
          <p:cNvPr id="19"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l="11661" t="30478" r="11428" b="27098"/>
          <a:stretch>
            <a:fillRect/>
          </a:stretch>
        </p:blipFill>
        <p:spPr>
          <a:xfrm>
            <a:off x="6783705" y="3559175"/>
            <a:ext cx="1833245" cy="2230755"/>
          </a:xfrm>
          <a:prstGeom prst="rect">
            <a:avLst/>
          </a:prstGeom>
          <a:noFill/>
          <a:ln>
            <a:noFill/>
          </a:ln>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6"/>
          <a:stretch>
            <a:fillRect/>
          </a:stretch>
        </p:blipFill>
        <p:spPr>
          <a:xfrm>
            <a:off x="9146540" y="1120775"/>
            <a:ext cx="1863725" cy="2299335"/>
          </a:xfrm>
          <a:prstGeom prst="rect">
            <a:avLst/>
          </a:prstGeom>
          <a:effectLst>
            <a:outerShdw blurRad="50800" dist="38100" algn="l" rotWithShape="0">
              <a:prstClr val="black">
                <a:alpha val="40000"/>
              </a:prstClr>
            </a:outerShdw>
          </a:effectLst>
        </p:spPr>
      </p:pic>
      <p:pic>
        <p:nvPicPr>
          <p:cNvPr id="22" name="图片 21"/>
          <p:cNvPicPr>
            <a:picLocks noChangeAspect="1"/>
          </p:cNvPicPr>
          <p:nvPr/>
        </p:nvPicPr>
        <p:blipFill>
          <a:blip r:embed="rId7"/>
          <a:stretch>
            <a:fillRect/>
          </a:stretch>
        </p:blipFill>
        <p:spPr>
          <a:xfrm>
            <a:off x="9146540" y="3559175"/>
            <a:ext cx="1864360" cy="2240280"/>
          </a:xfrm>
          <a:prstGeom prst="rect">
            <a:avLst/>
          </a:prstGeom>
          <a:effectLst>
            <a:outerShdw blurRad="50800" dist="38100" dir="5400000" algn="t" rotWithShape="0">
              <a:prstClr val="black">
                <a:alpha val="40000"/>
              </a:prstClr>
            </a:outerShdw>
          </a:effectLst>
        </p:spPr>
      </p:pic>
      <p:grpSp>
        <p:nvGrpSpPr>
          <p:cNvPr id="62" name="组合 61"/>
          <p:cNvGrpSpPr/>
          <p:nvPr/>
        </p:nvGrpSpPr>
        <p:grpSpPr>
          <a:xfrm>
            <a:off x="6642735" y="876935"/>
            <a:ext cx="4506595" cy="5023485"/>
            <a:chOff x="440476" y="1413965"/>
            <a:chExt cx="8728199" cy="2966134"/>
          </a:xfrm>
        </p:grpSpPr>
        <p:sp>
          <p:nvSpPr>
            <p:cNvPr id="66" name="矩形 65"/>
            <p:cNvSpPr/>
            <p:nvPr/>
          </p:nvSpPr>
          <p:spPr>
            <a:xfrm>
              <a:off x="440476" y="1525046"/>
              <a:ext cx="8728199" cy="2855053"/>
            </a:xfrm>
            <a:prstGeom prst="rect">
              <a:avLst/>
            </a:prstGeom>
            <a:gradFill>
              <a:gsLst>
                <a:gs pos="0">
                  <a:schemeClr val="accent2">
                    <a:lumMod val="25000"/>
                    <a:lumOff val="75000"/>
                    <a:alpha val="2000"/>
                  </a:schemeClr>
                </a:gs>
                <a:gs pos="100000">
                  <a:srgbClr val="001758">
                    <a:alpha val="0"/>
                  </a:srgbClr>
                </a:gs>
              </a:gsLst>
              <a:lin ang="5400000" scaled="0"/>
            </a:gradFill>
            <a:ln w="28575" cap="flat" cmpd="sng" algn="ctr">
              <a:gradFill>
                <a:gsLst>
                  <a:gs pos="100000">
                    <a:schemeClr val="accent2">
                      <a:lumMod val="25000"/>
                      <a:lumOff val="75000"/>
                    </a:schemeClr>
                  </a:gs>
                  <a:gs pos="0">
                    <a:schemeClr val="accent2">
                      <a:lumMod val="75000"/>
                      <a:lumOff val="25000"/>
                    </a:scheme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DIN" panose="020F0502020204030204"/>
                <a:ea typeface="思源黑体 CN Light" panose="020B0300000000000000" pitchFamily="34" charset="-122"/>
                <a:cs typeface="+mn-cs"/>
              </a:endParaRPr>
            </a:p>
          </p:txBody>
        </p:sp>
        <p:pic>
          <p:nvPicPr>
            <p:cNvPr id="67" name="图片 66"/>
            <p:cNvPicPr>
              <a:picLocks noChangeAspect="1"/>
            </p:cNvPicPr>
            <p:nvPr/>
          </p:nvPicPr>
          <p:blipFill rotWithShape="1">
            <a:blip r:embed="rId8" cstate="hqprint"/>
            <a:srcRect/>
            <a:stretch>
              <a:fillRect/>
            </a:stretch>
          </p:blipFill>
          <p:spPr>
            <a:xfrm>
              <a:off x="6894112" y="1413965"/>
              <a:ext cx="1975264" cy="284129"/>
            </a:xfrm>
            <a:prstGeom prst="rect">
              <a:avLst/>
            </a:prstGeom>
          </p:spPr>
        </p:pic>
      </p:grpSp>
      <p:pic>
        <p:nvPicPr>
          <p:cNvPr id="25" name="图片 24" descr="C:/Users/27445/AppData/Local/Temp/kaimatting_20230702004301/output_20230702004306..pngoutput_20230702004306."/>
          <p:cNvPicPr>
            <a:picLocks noChangeAspect="1"/>
          </p:cNvPicPr>
          <p:nvPr/>
        </p:nvPicPr>
        <p:blipFill>
          <a:blip r:embed="rId9"/>
          <a:stretch>
            <a:fillRect/>
          </a:stretch>
        </p:blipFill>
        <p:spPr>
          <a:xfrm rot="20640000" flipH="1">
            <a:off x="2226945" y="5532120"/>
            <a:ext cx="3155315" cy="1335405"/>
          </a:xfrm>
          <a:prstGeom prst="rect">
            <a:avLst/>
          </a:prstGeom>
        </p:spPr>
      </p:pic>
    </p:spTree>
  </p:cSld>
  <p:clrMapOvr>
    <a:masterClrMapping/>
  </p:clrMapOvr>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KSO_WM_MEDIACOVER_FLAG" val="1"/>
  <p:tag name="KSO_WM_UNIT_MEDIACOVER_ICONSTATE" val="1"/>
</p:tagLst>
</file>

<file path=ppt/tags/tag11.xml><?xml version="1.0" encoding="utf-8"?>
<p:tagLst xmlns:p="http://schemas.openxmlformats.org/presentationml/2006/main">
  <p:tag name="KSO_WM_MEDIACOVER_FLAG" val="1"/>
  <p:tag name="KSO_WM_UNIT_MEDIACOVER_ICONSTATE" val="1"/>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COMMONDATA" val="eyJoZGlkIjoiODFmNmM0ZjY5YjNkOTQ2MTJiZDU0ZDkxMWFhMmEyZmUifQ=="/>
</p:tagLst>
</file>

<file path=ppt/tags/tag2.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PA" val="v5.2.9"/>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2438</Words>
  <Application>WPS 演示</Application>
  <PresentationFormat>宽屏</PresentationFormat>
  <Paragraphs>270</Paragraphs>
  <Slides>19</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Facon</vt:lpstr>
      <vt:lpstr>微软雅黑</vt:lpstr>
      <vt:lpstr>Wingdings 3</vt:lpstr>
      <vt:lpstr>黑体</vt:lpstr>
      <vt:lpstr>DIN</vt:lpstr>
      <vt:lpstr>思源黑体 CN Light</vt:lpstr>
      <vt:lpstr>Calibri</vt:lpstr>
      <vt:lpstr>等线</vt:lpstr>
      <vt:lpstr>微软雅黑 Light</vt:lpstr>
      <vt:lpstr>Arial Unicode MS</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活力大厦B</cp:lastModifiedBy>
  <cp:revision>303</cp:revision>
  <dcterms:created xsi:type="dcterms:W3CDTF">2020-04-11T01:02:00Z</dcterms:created>
  <dcterms:modified xsi:type="dcterms:W3CDTF">2023-07-02T16:59:30Z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569C153B75C14740AA7CD67B20911686</vt:lpwstr>
  </property>
  <property fmtid="{D5CDD505-2E9C-101B-9397-08002B2CF9AE}" pid="3" name="KSOProductBuildVer">
    <vt:lpwstr>2052-11.1.0.9175</vt:lpwstr>
  </property>
</Properties>
</file>